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5" r:id="rId1"/>
  </p:sldMasterIdLst>
  <p:notesMasterIdLst>
    <p:notesMasterId r:id="rId18"/>
  </p:notesMasterIdLst>
  <p:sldIdLst>
    <p:sldId id="287" r:id="rId2"/>
    <p:sldId id="288" r:id="rId3"/>
    <p:sldId id="289" r:id="rId4"/>
    <p:sldId id="295" r:id="rId5"/>
    <p:sldId id="296" r:id="rId6"/>
    <p:sldId id="297" r:id="rId7"/>
    <p:sldId id="290" r:id="rId8"/>
    <p:sldId id="303" r:id="rId9"/>
    <p:sldId id="302" r:id="rId10"/>
    <p:sldId id="291" r:id="rId11"/>
    <p:sldId id="292" r:id="rId12"/>
    <p:sldId id="293" r:id="rId13"/>
    <p:sldId id="294" r:id="rId14"/>
    <p:sldId id="299" r:id="rId15"/>
    <p:sldId id="300" r:id="rId16"/>
    <p:sldId id="301" r:id="rId17"/>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ezione predefinita" id="{125BB483-9768-41C1-85A9-7C90E1ED1717}">
          <p14:sldIdLst>
            <p14:sldId id="287"/>
            <p14:sldId id="288"/>
            <p14:sldId id="289"/>
            <p14:sldId id="295"/>
            <p14:sldId id="296"/>
            <p14:sldId id="297"/>
            <p14:sldId id="290"/>
            <p14:sldId id="303"/>
            <p14:sldId id="302"/>
            <p14:sldId id="291"/>
            <p14:sldId id="292"/>
            <p14:sldId id="293"/>
            <p14:sldId id="294"/>
            <p14:sldId id="299"/>
            <p14:sldId id="300"/>
            <p14:sldId id="301"/>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0" autoAdjust="0"/>
    <p:restoredTop sz="95126" autoAdjust="0"/>
  </p:normalViewPr>
  <p:slideViewPr>
    <p:cSldViewPr>
      <p:cViewPr varScale="1">
        <p:scale>
          <a:sx n="70" d="100"/>
          <a:sy n="70" d="100"/>
        </p:scale>
        <p:origin x="-13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 xmlns:a16="http://schemas.microsoft.com/office/drawing/2014/main" id="{BD4368CC-5697-41AA-82B0-4E7CD5B6DC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a:defRPr/>
            </a:pPr>
            <a:endParaRPr lang="it-IT"/>
          </a:p>
        </p:txBody>
      </p:sp>
      <p:sp>
        <p:nvSpPr>
          <p:cNvPr id="3" name="Segnaposto data 2">
            <a:extLst>
              <a:ext uri="{FF2B5EF4-FFF2-40B4-BE49-F238E27FC236}">
                <a16:creationId xmlns="" xmlns:a16="http://schemas.microsoft.com/office/drawing/2014/main" id="{87FD2776-CE1C-4D06-954E-D04F12E170D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a:defRPr/>
            </a:pPr>
            <a:fld id="{01B68CF8-F792-4AAE-B7FD-434BD96DDBD0}" type="datetimeFigureOut">
              <a:rPr lang="it-IT"/>
              <a:pPr>
                <a:defRPr/>
              </a:pPr>
              <a:t>12/01/2018</a:t>
            </a:fld>
            <a:endParaRPr lang="it-IT"/>
          </a:p>
        </p:txBody>
      </p:sp>
      <p:sp>
        <p:nvSpPr>
          <p:cNvPr id="4" name="Segnaposto immagine diapositiva 3">
            <a:extLst>
              <a:ext uri="{FF2B5EF4-FFF2-40B4-BE49-F238E27FC236}">
                <a16:creationId xmlns="" xmlns:a16="http://schemas.microsoft.com/office/drawing/2014/main" id="{0AD15100-01E8-4205-B3C8-70BF28177FF1}"/>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 xmlns:a16="http://schemas.microsoft.com/office/drawing/2014/main" id="{40D66142-2747-49CF-9669-54924A2DF79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a:t>Modifica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 xmlns:a16="http://schemas.microsoft.com/office/drawing/2014/main" id="{F26F3064-E0D4-4A40-9CF4-A32114D24F35}"/>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a:defRPr/>
            </a:pPr>
            <a:endParaRPr lang="it-IT"/>
          </a:p>
        </p:txBody>
      </p:sp>
      <p:sp>
        <p:nvSpPr>
          <p:cNvPr id="7" name="Segnaposto numero diapositiva 6">
            <a:extLst>
              <a:ext uri="{FF2B5EF4-FFF2-40B4-BE49-F238E27FC236}">
                <a16:creationId xmlns="" xmlns:a16="http://schemas.microsoft.com/office/drawing/2014/main" id="{8FA35154-1C77-44A9-AC65-8993A1E8BFFE}"/>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7BA315C4-324B-4F68-BF18-C098C9E0E8BA}" type="slidenum">
              <a:rPr lang="it-IT" altLang="it-IT"/>
              <a:pPr/>
              <a:t>‹N›</a:t>
            </a:fld>
            <a:endParaRPr lang="it-IT" altLang="it-IT"/>
          </a:p>
        </p:txBody>
      </p:sp>
    </p:spTree>
    <p:extLst>
      <p:ext uri="{BB962C8B-B14F-4D97-AF65-F5344CB8AC3E}">
        <p14:creationId xmlns:p14="http://schemas.microsoft.com/office/powerpoint/2010/main" val="1079126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 xmlns:a16="http://schemas.microsoft.com/office/drawing/2014/main" id="{C6207A58-EF73-4907-85BB-E73008FC57F3}"/>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35DC5E1D-F6DE-41E5-8D17-C5D9640E287F}"/>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49F581AE-BA36-42BE-9480-4B4A29EF3090}"/>
              </a:ext>
            </a:extLst>
          </p:cNvPr>
          <p:cNvSpPr>
            <a:spLocks noGrp="1"/>
          </p:cNvSpPr>
          <p:nvPr>
            <p:ph type="sldNum" sz="quarter" idx="12"/>
          </p:nvPr>
        </p:nvSpPr>
        <p:spPr/>
        <p:txBody>
          <a:bodyPr/>
          <a:lstStyle>
            <a:lvl1pPr>
              <a:defRPr/>
            </a:lvl1pPr>
          </a:lstStyle>
          <a:p>
            <a:fld id="{7FFB0647-FE72-450D-8FA1-30BAE06168B6}" type="slidenum">
              <a:rPr lang="it-IT" altLang="it-IT"/>
              <a:pPr/>
              <a:t>‹N›</a:t>
            </a:fld>
            <a:endParaRPr lang="it-IT" altLang="it-IT"/>
          </a:p>
        </p:txBody>
      </p:sp>
    </p:spTree>
    <p:extLst>
      <p:ext uri="{BB962C8B-B14F-4D97-AF65-F5344CB8AC3E}">
        <p14:creationId xmlns:p14="http://schemas.microsoft.com/office/powerpoint/2010/main" val="768730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35296E73-0634-494B-B88C-4D8833B09637}"/>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1BBC9E0F-3E2E-4A4B-A92A-A085AAF04A4F}"/>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A368A1A2-8E8D-432E-8AB7-7F35DA389CE4}"/>
              </a:ext>
            </a:extLst>
          </p:cNvPr>
          <p:cNvSpPr>
            <a:spLocks noGrp="1"/>
          </p:cNvSpPr>
          <p:nvPr>
            <p:ph type="sldNum" sz="quarter" idx="12"/>
          </p:nvPr>
        </p:nvSpPr>
        <p:spPr/>
        <p:txBody>
          <a:bodyPr/>
          <a:lstStyle>
            <a:lvl1pPr>
              <a:defRPr/>
            </a:lvl1pPr>
          </a:lstStyle>
          <a:p>
            <a:fld id="{B6B9C127-6F11-4086-86E7-527B23D74385}" type="slidenum">
              <a:rPr lang="it-IT" altLang="it-IT"/>
              <a:pPr/>
              <a:t>‹N›</a:t>
            </a:fld>
            <a:endParaRPr lang="it-IT" altLang="it-IT"/>
          </a:p>
        </p:txBody>
      </p:sp>
    </p:spTree>
    <p:extLst>
      <p:ext uri="{BB962C8B-B14F-4D97-AF65-F5344CB8AC3E}">
        <p14:creationId xmlns:p14="http://schemas.microsoft.com/office/powerpoint/2010/main" val="79100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88AC700E-6E27-433E-B83A-A40078DEC0CB}"/>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AB5AD888-C111-4089-80E2-A46B0ADC8EE1}"/>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A6368160-80DE-4C2C-8ACF-D91BB3B38381}"/>
              </a:ext>
            </a:extLst>
          </p:cNvPr>
          <p:cNvSpPr>
            <a:spLocks noGrp="1"/>
          </p:cNvSpPr>
          <p:nvPr>
            <p:ph type="sldNum" sz="quarter" idx="12"/>
          </p:nvPr>
        </p:nvSpPr>
        <p:spPr/>
        <p:txBody>
          <a:bodyPr/>
          <a:lstStyle>
            <a:lvl1pPr>
              <a:defRPr/>
            </a:lvl1pPr>
          </a:lstStyle>
          <a:p>
            <a:fld id="{77200147-CA4D-4D2E-95B5-00039563E89B}" type="slidenum">
              <a:rPr lang="it-IT" altLang="it-IT"/>
              <a:pPr/>
              <a:t>‹N›</a:t>
            </a:fld>
            <a:endParaRPr lang="it-IT" altLang="it-IT"/>
          </a:p>
        </p:txBody>
      </p:sp>
    </p:spTree>
    <p:extLst>
      <p:ext uri="{BB962C8B-B14F-4D97-AF65-F5344CB8AC3E}">
        <p14:creationId xmlns:p14="http://schemas.microsoft.com/office/powerpoint/2010/main" val="1469065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14417533-12B1-420C-B0C8-1F81CD0098B8}"/>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BA3E4AA9-EA76-4AD5-9EB0-5ECB4463A0A4}"/>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4A51BC57-EAD4-4AC8-8C05-8EDDE35A2668}"/>
              </a:ext>
            </a:extLst>
          </p:cNvPr>
          <p:cNvSpPr>
            <a:spLocks noGrp="1"/>
          </p:cNvSpPr>
          <p:nvPr>
            <p:ph type="sldNum" sz="quarter" idx="12"/>
          </p:nvPr>
        </p:nvSpPr>
        <p:spPr/>
        <p:txBody>
          <a:bodyPr/>
          <a:lstStyle>
            <a:lvl1pPr>
              <a:defRPr/>
            </a:lvl1pPr>
          </a:lstStyle>
          <a:p>
            <a:fld id="{39A82DB8-3772-4401-B92C-CFE76D6B888F}" type="slidenum">
              <a:rPr lang="it-IT" altLang="it-IT"/>
              <a:pPr/>
              <a:t>‹N›</a:t>
            </a:fld>
            <a:endParaRPr lang="it-IT" altLang="it-IT"/>
          </a:p>
        </p:txBody>
      </p:sp>
    </p:spTree>
    <p:extLst>
      <p:ext uri="{BB962C8B-B14F-4D97-AF65-F5344CB8AC3E}">
        <p14:creationId xmlns:p14="http://schemas.microsoft.com/office/powerpoint/2010/main" val="645269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 xmlns:a16="http://schemas.microsoft.com/office/drawing/2014/main" id="{0EB67959-67FE-46A1-A3FD-FA87B1837121}"/>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9331973D-966A-40A6-8E28-BF0EF3DDB622}"/>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07523995-2A89-47E2-9402-AA1B184A2F9F}"/>
              </a:ext>
            </a:extLst>
          </p:cNvPr>
          <p:cNvSpPr>
            <a:spLocks noGrp="1"/>
          </p:cNvSpPr>
          <p:nvPr>
            <p:ph type="sldNum" sz="quarter" idx="12"/>
          </p:nvPr>
        </p:nvSpPr>
        <p:spPr/>
        <p:txBody>
          <a:bodyPr/>
          <a:lstStyle>
            <a:lvl1pPr>
              <a:defRPr/>
            </a:lvl1pPr>
          </a:lstStyle>
          <a:p>
            <a:fld id="{8BEDCB9F-6387-4BBF-8E94-7CEB3F0E12A5}" type="slidenum">
              <a:rPr lang="it-IT" altLang="it-IT"/>
              <a:pPr/>
              <a:t>‹N›</a:t>
            </a:fld>
            <a:endParaRPr lang="it-IT" altLang="it-IT"/>
          </a:p>
        </p:txBody>
      </p:sp>
    </p:spTree>
    <p:extLst>
      <p:ext uri="{BB962C8B-B14F-4D97-AF65-F5344CB8AC3E}">
        <p14:creationId xmlns:p14="http://schemas.microsoft.com/office/powerpoint/2010/main" val="2264916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 xmlns:a16="http://schemas.microsoft.com/office/drawing/2014/main" id="{5AF5C818-D66A-4808-9ECB-DF05A3469A12}"/>
              </a:ext>
            </a:extLst>
          </p:cNvPr>
          <p:cNvSpPr>
            <a:spLocks noGrp="1"/>
          </p:cNvSpPr>
          <p:nvPr>
            <p:ph type="dt" sz="half" idx="10"/>
          </p:nvPr>
        </p:nvSpPr>
        <p:spPr/>
        <p:txBody>
          <a:bodyPr/>
          <a:lstStyle>
            <a:lvl1pPr>
              <a:defRPr/>
            </a:lvl1pPr>
          </a:lstStyle>
          <a:p>
            <a:pPr>
              <a:defRPr/>
            </a:pPr>
            <a:endParaRPr lang="it-IT"/>
          </a:p>
        </p:txBody>
      </p:sp>
      <p:sp>
        <p:nvSpPr>
          <p:cNvPr id="6" name="Segnaposto piè di pagina 4">
            <a:extLst>
              <a:ext uri="{FF2B5EF4-FFF2-40B4-BE49-F238E27FC236}">
                <a16:creationId xmlns="" xmlns:a16="http://schemas.microsoft.com/office/drawing/2014/main" id="{3DAF9FDC-22F5-4C54-9004-17AD504552E2}"/>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7" name="Segnaposto numero diapositiva 5">
            <a:extLst>
              <a:ext uri="{FF2B5EF4-FFF2-40B4-BE49-F238E27FC236}">
                <a16:creationId xmlns="" xmlns:a16="http://schemas.microsoft.com/office/drawing/2014/main" id="{7E10ECD8-22BA-486E-8FA7-E2D9427ACBD4}"/>
              </a:ext>
            </a:extLst>
          </p:cNvPr>
          <p:cNvSpPr>
            <a:spLocks noGrp="1"/>
          </p:cNvSpPr>
          <p:nvPr>
            <p:ph type="sldNum" sz="quarter" idx="12"/>
          </p:nvPr>
        </p:nvSpPr>
        <p:spPr/>
        <p:txBody>
          <a:bodyPr/>
          <a:lstStyle>
            <a:lvl1pPr>
              <a:defRPr/>
            </a:lvl1pPr>
          </a:lstStyle>
          <a:p>
            <a:fld id="{6226E396-9DB0-4405-A88F-4AEDCBCA05BE}" type="slidenum">
              <a:rPr lang="it-IT" altLang="it-IT"/>
              <a:pPr/>
              <a:t>‹N›</a:t>
            </a:fld>
            <a:endParaRPr lang="it-IT" altLang="it-IT"/>
          </a:p>
        </p:txBody>
      </p:sp>
    </p:spTree>
    <p:extLst>
      <p:ext uri="{BB962C8B-B14F-4D97-AF65-F5344CB8AC3E}">
        <p14:creationId xmlns:p14="http://schemas.microsoft.com/office/powerpoint/2010/main" val="1899537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 xmlns:a16="http://schemas.microsoft.com/office/drawing/2014/main" id="{B22AE77F-DB72-4ECA-AD06-DC2830667A88}"/>
              </a:ext>
            </a:extLst>
          </p:cNvPr>
          <p:cNvSpPr>
            <a:spLocks noGrp="1"/>
          </p:cNvSpPr>
          <p:nvPr>
            <p:ph type="dt" sz="half" idx="10"/>
          </p:nvPr>
        </p:nvSpPr>
        <p:spPr/>
        <p:txBody>
          <a:bodyPr/>
          <a:lstStyle>
            <a:lvl1pPr>
              <a:defRPr/>
            </a:lvl1pPr>
          </a:lstStyle>
          <a:p>
            <a:pPr>
              <a:defRPr/>
            </a:pPr>
            <a:endParaRPr lang="it-IT"/>
          </a:p>
        </p:txBody>
      </p:sp>
      <p:sp>
        <p:nvSpPr>
          <p:cNvPr id="8" name="Segnaposto piè di pagina 4">
            <a:extLst>
              <a:ext uri="{FF2B5EF4-FFF2-40B4-BE49-F238E27FC236}">
                <a16:creationId xmlns="" xmlns:a16="http://schemas.microsoft.com/office/drawing/2014/main" id="{B5A00062-EEB1-4E9B-B892-BEC8A7227405}"/>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9" name="Segnaposto numero diapositiva 5">
            <a:extLst>
              <a:ext uri="{FF2B5EF4-FFF2-40B4-BE49-F238E27FC236}">
                <a16:creationId xmlns="" xmlns:a16="http://schemas.microsoft.com/office/drawing/2014/main" id="{F9B334AB-D916-4C3F-B052-11DE40A0BF73}"/>
              </a:ext>
            </a:extLst>
          </p:cNvPr>
          <p:cNvSpPr>
            <a:spLocks noGrp="1"/>
          </p:cNvSpPr>
          <p:nvPr>
            <p:ph type="sldNum" sz="quarter" idx="12"/>
          </p:nvPr>
        </p:nvSpPr>
        <p:spPr/>
        <p:txBody>
          <a:bodyPr/>
          <a:lstStyle>
            <a:lvl1pPr>
              <a:defRPr/>
            </a:lvl1pPr>
          </a:lstStyle>
          <a:p>
            <a:fld id="{46BF82B7-CD14-491F-8EBB-C15548B47668}" type="slidenum">
              <a:rPr lang="it-IT" altLang="it-IT"/>
              <a:pPr/>
              <a:t>‹N›</a:t>
            </a:fld>
            <a:endParaRPr lang="it-IT" altLang="it-IT"/>
          </a:p>
        </p:txBody>
      </p:sp>
    </p:spTree>
    <p:extLst>
      <p:ext uri="{BB962C8B-B14F-4D97-AF65-F5344CB8AC3E}">
        <p14:creationId xmlns:p14="http://schemas.microsoft.com/office/powerpoint/2010/main" val="2158558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 xmlns:a16="http://schemas.microsoft.com/office/drawing/2014/main" id="{1B820A4C-2385-4184-99D9-6005760A193F}"/>
              </a:ext>
            </a:extLst>
          </p:cNvPr>
          <p:cNvSpPr>
            <a:spLocks noGrp="1"/>
          </p:cNvSpPr>
          <p:nvPr>
            <p:ph type="dt" sz="half" idx="10"/>
          </p:nvPr>
        </p:nvSpPr>
        <p:spPr/>
        <p:txBody>
          <a:bodyPr/>
          <a:lstStyle>
            <a:lvl1pPr>
              <a:defRPr/>
            </a:lvl1pPr>
          </a:lstStyle>
          <a:p>
            <a:pPr>
              <a:defRPr/>
            </a:pPr>
            <a:endParaRPr lang="it-IT"/>
          </a:p>
        </p:txBody>
      </p:sp>
      <p:sp>
        <p:nvSpPr>
          <p:cNvPr id="4" name="Segnaposto piè di pagina 4">
            <a:extLst>
              <a:ext uri="{FF2B5EF4-FFF2-40B4-BE49-F238E27FC236}">
                <a16:creationId xmlns="" xmlns:a16="http://schemas.microsoft.com/office/drawing/2014/main" id="{E5E33AD5-110A-44B6-9063-37D71B1E79E2}"/>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5" name="Segnaposto numero diapositiva 5">
            <a:extLst>
              <a:ext uri="{FF2B5EF4-FFF2-40B4-BE49-F238E27FC236}">
                <a16:creationId xmlns="" xmlns:a16="http://schemas.microsoft.com/office/drawing/2014/main" id="{ADF81C10-F859-47A7-8984-4A5141A2E036}"/>
              </a:ext>
            </a:extLst>
          </p:cNvPr>
          <p:cNvSpPr>
            <a:spLocks noGrp="1"/>
          </p:cNvSpPr>
          <p:nvPr>
            <p:ph type="sldNum" sz="quarter" idx="12"/>
          </p:nvPr>
        </p:nvSpPr>
        <p:spPr/>
        <p:txBody>
          <a:bodyPr/>
          <a:lstStyle>
            <a:lvl1pPr>
              <a:defRPr/>
            </a:lvl1pPr>
          </a:lstStyle>
          <a:p>
            <a:fld id="{FF22B540-D53E-4001-AB10-43CFA94E2D63}" type="slidenum">
              <a:rPr lang="it-IT" altLang="it-IT"/>
              <a:pPr/>
              <a:t>‹N›</a:t>
            </a:fld>
            <a:endParaRPr lang="it-IT" altLang="it-IT"/>
          </a:p>
        </p:txBody>
      </p:sp>
    </p:spTree>
    <p:extLst>
      <p:ext uri="{BB962C8B-B14F-4D97-AF65-F5344CB8AC3E}">
        <p14:creationId xmlns:p14="http://schemas.microsoft.com/office/powerpoint/2010/main" val="4236271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 xmlns:a16="http://schemas.microsoft.com/office/drawing/2014/main" id="{E84F70A5-E831-41F8-92AE-0220201356FC}"/>
              </a:ext>
            </a:extLst>
          </p:cNvPr>
          <p:cNvSpPr>
            <a:spLocks noGrp="1"/>
          </p:cNvSpPr>
          <p:nvPr>
            <p:ph type="dt" sz="half" idx="10"/>
          </p:nvPr>
        </p:nvSpPr>
        <p:spPr/>
        <p:txBody>
          <a:bodyPr/>
          <a:lstStyle>
            <a:lvl1pPr>
              <a:defRPr/>
            </a:lvl1pPr>
          </a:lstStyle>
          <a:p>
            <a:pPr>
              <a:defRPr/>
            </a:pPr>
            <a:endParaRPr lang="it-IT"/>
          </a:p>
        </p:txBody>
      </p:sp>
      <p:sp>
        <p:nvSpPr>
          <p:cNvPr id="3" name="Segnaposto piè di pagina 4">
            <a:extLst>
              <a:ext uri="{FF2B5EF4-FFF2-40B4-BE49-F238E27FC236}">
                <a16:creationId xmlns="" xmlns:a16="http://schemas.microsoft.com/office/drawing/2014/main" id="{374147BF-EB77-41B9-B074-89CA012A253B}"/>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4" name="Segnaposto numero diapositiva 5">
            <a:extLst>
              <a:ext uri="{FF2B5EF4-FFF2-40B4-BE49-F238E27FC236}">
                <a16:creationId xmlns="" xmlns:a16="http://schemas.microsoft.com/office/drawing/2014/main" id="{16E8A68B-C7C5-4E70-9E17-DAFFE0DFC2C8}"/>
              </a:ext>
            </a:extLst>
          </p:cNvPr>
          <p:cNvSpPr>
            <a:spLocks noGrp="1"/>
          </p:cNvSpPr>
          <p:nvPr>
            <p:ph type="sldNum" sz="quarter" idx="12"/>
          </p:nvPr>
        </p:nvSpPr>
        <p:spPr/>
        <p:txBody>
          <a:bodyPr/>
          <a:lstStyle>
            <a:lvl1pPr>
              <a:defRPr/>
            </a:lvl1pPr>
          </a:lstStyle>
          <a:p>
            <a:fld id="{06817FCD-C5C8-4C4C-9730-E0197E5C69C6}" type="slidenum">
              <a:rPr lang="it-IT" altLang="it-IT"/>
              <a:pPr/>
              <a:t>‹N›</a:t>
            </a:fld>
            <a:endParaRPr lang="it-IT" altLang="it-IT"/>
          </a:p>
        </p:txBody>
      </p:sp>
    </p:spTree>
    <p:extLst>
      <p:ext uri="{BB962C8B-B14F-4D97-AF65-F5344CB8AC3E}">
        <p14:creationId xmlns:p14="http://schemas.microsoft.com/office/powerpoint/2010/main" val="1599855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 xmlns:a16="http://schemas.microsoft.com/office/drawing/2014/main" id="{EB85D0E7-2148-47F8-949D-A85B70B5822A}"/>
              </a:ext>
            </a:extLst>
          </p:cNvPr>
          <p:cNvSpPr>
            <a:spLocks noGrp="1"/>
          </p:cNvSpPr>
          <p:nvPr>
            <p:ph type="dt" sz="half" idx="10"/>
          </p:nvPr>
        </p:nvSpPr>
        <p:spPr/>
        <p:txBody>
          <a:bodyPr/>
          <a:lstStyle>
            <a:lvl1pPr>
              <a:defRPr/>
            </a:lvl1pPr>
          </a:lstStyle>
          <a:p>
            <a:pPr>
              <a:defRPr/>
            </a:pPr>
            <a:endParaRPr lang="it-IT"/>
          </a:p>
        </p:txBody>
      </p:sp>
      <p:sp>
        <p:nvSpPr>
          <p:cNvPr id="6" name="Segnaposto piè di pagina 4">
            <a:extLst>
              <a:ext uri="{FF2B5EF4-FFF2-40B4-BE49-F238E27FC236}">
                <a16:creationId xmlns="" xmlns:a16="http://schemas.microsoft.com/office/drawing/2014/main" id="{701B589A-9CF9-4207-8799-38DD1C5E7830}"/>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7" name="Segnaposto numero diapositiva 5">
            <a:extLst>
              <a:ext uri="{FF2B5EF4-FFF2-40B4-BE49-F238E27FC236}">
                <a16:creationId xmlns="" xmlns:a16="http://schemas.microsoft.com/office/drawing/2014/main" id="{4131BD77-47A6-4B84-AF5C-8F7ECF677FB4}"/>
              </a:ext>
            </a:extLst>
          </p:cNvPr>
          <p:cNvSpPr>
            <a:spLocks noGrp="1"/>
          </p:cNvSpPr>
          <p:nvPr>
            <p:ph type="sldNum" sz="quarter" idx="12"/>
          </p:nvPr>
        </p:nvSpPr>
        <p:spPr/>
        <p:txBody>
          <a:bodyPr/>
          <a:lstStyle>
            <a:lvl1pPr>
              <a:defRPr/>
            </a:lvl1pPr>
          </a:lstStyle>
          <a:p>
            <a:fld id="{24F3E5EC-8410-41CD-BDCE-4CE4A926AD43}" type="slidenum">
              <a:rPr lang="it-IT" altLang="it-IT"/>
              <a:pPr/>
              <a:t>‹N›</a:t>
            </a:fld>
            <a:endParaRPr lang="it-IT" altLang="it-IT"/>
          </a:p>
        </p:txBody>
      </p:sp>
    </p:spTree>
    <p:extLst>
      <p:ext uri="{BB962C8B-B14F-4D97-AF65-F5344CB8AC3E}">
        <p14:creationId xmlns:p14="http://schemas.microsoft.com/office/powerpoint/2010/main" val="920180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 xmlns:a16="http://schemas.microsoft.com/office/drawing/2014/main" id="{8162DEB5-0C6D-43F5-8402-B3E56FAE6BA2}"/>
              </a:ext>
            </a:extLst>
          </p:cNvPr>
          <p:cNvSpPr>
            <a:spLocks noGrp="1"/>
          </p:cNvSpPr>
          <p:nvPr>
            <p:ph type="dt" sz="half" idx="10"/>
          </p:nvPr>
        </p:nvSpPr>
        <p:spPr/>
        <p:txBody>
          <a:bodyPr/>
          <a:lstStyle>
            <a:lvl1pPr>
              <a:defRPr/>
            </a:lvl1pPr>
          </a:lstStyle>
          <a:p>
            <a:pPr>
              <a:defRPr/>
            </a:pPr>
            <a:endParaRPr lang="it-IT"/>
          </a:p>
        </p:txBody>
      </p:sp>
      <p:sp>
        <p:nvSpPr>
          <p:cNvPr id="6" name="Segnaposto piè di pagina 4">
            <a:extLst>
              <a:ext uri="{FF2B5EF4-FFF2-40B4-BE49-F238E27FC236}">
                <a16:creationId xmlns="" xmlns:a16="http://schemas.microsoft.com/office/drawing/2014/main" id="{9AF9A7BC-BE0D-4EB3-9D62-62870BB3F00C}"/>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7" name="Segnaposto numero diapositiva 5">
            <a:extLst>
              <a:ext uri="{FF2B5EF4-FFF2-40B4-BE49-F238E27FC236}">
                <a16:creationId xmlns="" xmlns:a16="http://schemas.microsoft.com/office/drawing/2014/main" id="{9CE6E412-2469-48F3-902C-5392ABA0659A}"/>
              </a:ext>
            </a:extLst>
          </p:cNvPr>
          <p:cNvSpPr>
            <a:spLocks noGrp="1"/>
          </p:cNvSpPr>
          <p:nvPr>
            <p:ph type="sldNum" sz="quarter" idx="12"/>
          </p:nvPr>
        </p:nvSpPr>
        <p:spPr/>
        <p:txBody>
          <a:bodyPr/>
          <a:lstStyle>
            <a:lvl1pPr>
              <a:defRPr/>
            </a:lvl1pPr>
          </a:lstStyle>
          <a:p>
            <a:fld id="{B06300DD-29C5-4CE0-A797-3B3FE7AEBE13}" type="slidenum">
              <a:rPr lang="it-IT" altLang="it-IT"/>
              <a:pPr/>
              <a:t>‹N›</a:t>
            </a:fld>
            <a:endParaRPr lang="it-IT" altLang="it-IT"/>
          </a:p>
        </p:txBody>
      </p:sp>
    </p:spTree>
    <p:extLst>
      <p:ext uri="{BB962C8B-B14F-4D97-AF65-F5344CB8AC3E}">
        <p14:creationId xmlns:p14="http://schemas.microsoft.com/office/powerpoint/2010/main" val="153799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Segnaposto titolo 1">
            <a:extLst>
              <a:ext uri="{FF2B5EF4-FFF2-40B4-BE49-F238E27FC236}">
                <a16:creationId xmlns="" xmlns:a16="http://schemas.microsoft.com/office/drawing/2014/main" id="{567CF61F-C297-4249-AD38-156B0F59122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a:extLst>
              <a:ext uri="{FF2B5EF4-FFF2-40B4-BE49-F238E27FC236}">
                <a16:creationId xmlns="" xmlns:a16="http://schemas.microsoft.com/office/drawing/2014/main" id="{CD23DF7B-F118-4631-9356-A2E217E7DD8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 xmlns:a16="http://schemas.microsoft.com/office/drawing/2014/main" id="{AE72B7E3-1DD3-479F-95E3-3D49D0C4DE3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it-IT"/>
          </a:p>
        </p:txBody>
      </p:sp>
      <p:sp>
        <p:nvSpPr>
          <p:cNvPr id="5" name="Segnaposto piè di pagina 4">
            <a:extLst>
              <a:ext uri="{FF2B5EF4-FFF2-40B4-BE49-F238E27FC236}">
                <a16:creationId xmlns="" xmlns:a16="http://schemas.microsoft.com/office/drawing/2014/main" id="{8B566E94-3530-422E-A2B7-823945F5183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4120FD93-769D-457A-AA04-4BBE9536969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D4DC13CA-100A-40A0-839E-C3BCA61E6C3F}"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539552" y="404664"/>
            <a:ext cx="7061191" cy="788565"/>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41951" y="2924944"/>
            <a:ext cx="8014401" cy="196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Obiettivi formativi</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sz="1600"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Il corso intende promuovere le conoscenze degli elementi di base della pedagogia utili all’esercizio della professione docente, con particolare riferimento ai fondamenti della pedagogia generale, interculturale e dell’inclusione.</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sz="1600" dirty="0">
              <a:solidFill>
                <a:prstClr val="black"/>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p>
        </p:txBody>
      </p:sp>
      <p:sp>
        <p:nvSpPr>
          <p:cNvPr id="2" name="Rettangolo 1"/>
          <p:cNvSpPr/>
          <p:nvPr/>
        </p:nvSpPr>
        <p:spPr>
          <a:xfrm>
            <a:off x="430001" y="1556792"/>
            <a:ext cx="7987674" cy="861774"/>
          </a:xfrm>
          <a:prstGeom prst="rect">
            <a:avLst/>
          </a:prstGeom>
        </p:spPr>
        <p:txBody>
          <a:bodyPr wrap="square">
            <a:spAutoFit/>
          </a:bodyPr>
          <a:lstStyle/>
          <a:p>
            <a:pPr lvl="0" algn="just" eaLnBrk="1" hangingPunct="1">
              <a:defRPr/>
            </a:pPr>
            <a:r>
              <a:rPr lang="it-IT" altLang="it-IT" b="1" dirty="0">
                <a:solidFill>
                  <a:prstClr val="black"/>
                </a:solidFill>
              </a:rPr>
              <a:t>Ambito</a:t>
            </a:r>
          </a:p>
          <a:p>
            <a:pPr lvl="0" algn="just" eaLnBrk="1" hangingPunct="1">
              <a:defRPr/>
            </a:pPr>
            <a:endParaRPr lang="it-IT" altLang="it-IT" sz="1600" b="1" dirty="0">
              <a:solidFill>
                <a:prstClr val="black"/>
              </a:solidFill>
            </a:endParaRPr>
          </a:p>
          <a:p>
            <a:pPr lvl="0" algn="just" eaLnBrk="1" hangingPunct="1">
              <a:defRPr/>
            </a:pPr>
            <a:r>
              <a:rPr lang="it-IT" altLang="it-IT" sz="1600" dirty="0">
                <a:solidFill>
                  <a:prstClr val="black"/>
                </a:solidFill>
              </a:rPr>
              <a:t>Pedagogia, Pedagogia Speciale e Didattica inclusiva</a:t>
            </a:r>
          </a:p>
        </p:txBody>
      </p:sp>
    </p:spTree>
    <p:extLst>
      <p:ext uri="{BB962C8B-B14F-4D97-AF65-F5344CB8AC3E}">
        <p14:creationId xmlns:p14="http://schemas.microsoft.com/office/powerpoint/2010/main" val="2949714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542280" y="1052542"/>
            <a:ext cx="814452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b="1" dirty="0">
                <a:solidFill>
                  <a:prstClr val="black"/>
                </a:solidFill>
              </a:rPr>
              <a:t>                   </a:t>
            </a: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b="1" dirty="0">
                <a:solidFill>
                  <a:prstClr val="black"/>
                </a:solidFill>
              </a:rPr>
              <a:t>                         </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b="1"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b="1" dirty="0">
                <a:solidFill>
                  <a:prstClr val="black"/>
                </a:solidFill>
              </a:rPr>
              <a:t>                      Punto di forza della </a:t>
            </a:r>
            <a:r>
              <a:rPr lang="it-IT" altLang="it-IT" b="1" dirty="0">
                <a:solidFill>
                  <a:srgbClr val="0000FF"/>
                </a:solidFill>
              </a:rPr>
              <a:t>Pedagogia</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b="1"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b="1"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b="1" dirty="0">
                <a:solidFill>
                  <a:prstClr val="black"/>
                </a:solidFill>
              </a:rPr>
              <a:t>    </a:t>
            </a:r>
            <a:r>
              <a:rPr lang="it-IT" altLang="it-IT" dirty="0">
                <a:solidFill>
                  <a:prstClr val="black"/>
                </a:solidFill>
              </a:rPr>
              <a:t>Dare indicazioni operative per la prassi di insegnamento</a:t>
            </a:r>
            <a:r>
              <a:rPr lang="it-IT" altLang="it-IT" b="1" dirty="0">
                <a:solidFill>
                  <a:prstClr val="black"/>
                </a:solidFill>
              </a:rPr>
              <a:t>                      </a:t>
            </a: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b="1" dirty="0">
                <a:solidFill>
                  <a:prstClr val="black"/>
                </a:solidFill>
              </a:rPr>
              <a:t>                      </a:t>
            </a:r>
            <a:endParaRPr lang="it-IT" altLang="it-IT" b="1" dirty="0">
              <a:solidFill>
                <a:srgbClr val="0000FF"/>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sz="1600" b="1" dirty="0">
              <a:solidFill>
                <a:prstClr val="black"/>
              </a:solidFill>
            </a:endParaRPr>
          </a:p>
          <a:p>
            <a:pPr lvl="0" algn="just" eaLnBrk="1" hangingPunct="1">
              <a:defRPr/>
            </a:pPr>
            <a:r>
              <a:rPr lang="it-IT" altLang="it-IT" sz="1600" b="1" dirty="0">
                <a:solidFill>
                  <a:prstClr val="black"/>
                </a:solidFill>
              </a:rPr>
              <a:t>                         Differenza tra </a:t>
            </a:r>
            <a:r>
              <a:rPr lang="it-IT" altLang="it-IT" sz="1600" b="1" dirty="0">
                <a:solidFill>
                  <a:srgbClr val="0000FF"/>
                </a:solidFill>
              </a:rPr>
              <a:t>Pedagogia</a:t>
            </a:r>
            <a:r>
              <a:rPr lang="it-IT" altLang="it-IT" sz="1600" b="1" dirty="0">
                <a:solidFill>
                  <a:prstClr val="black"/>
                </a:solidFill>
              </a:rPr>
              <a:t> e </a:t>
            </a:r>
            <a:r>
              <a:rPr lang="it-IT" altLang="it-IT" sz="1600" b="1" dirty="0">
                <a:solidFill>
                  <a:srgbClr val="0000FF"/>
                </a:solidFill>
              </a:rPr>
              <a:t>Didattica</a:t>
            </a:r>
          </a:p>
          <a:p>
            <a:pPr lvl="0" algn="just" eaLnBrk="1" hangingPunct="1">
              <a:defRPr/>
            </a:pPr>
            <a:endParaRPr lang="it-IT" altLang="it-IT" sz="1600" b="1" dirty="0">
              <a:solidFill>
                <a:srgbClr val="0000FF"/>
              </a:solidFill>
            </a:endParaRPr>
          </a:p>
          <a:p>
            <a:pPr algn="just" eaLnBrk="1" hangingPunct="1">
              <a:defRPr/>
            </a:pPr>
            <a:r>
              <a:rPr lang="it-IT" altLang="it-IT" sz="1600" dirty="0"/>
              <a:t>     </a:t>
            </a:r>
          </a:p>
          <a:p>
            <a:pPr algn="just" eaLnBrk="1" hangingPunct="1">
              <a:defRPr/>
            </a:pPr>
            <a:r>
              <a:rPr lang="it-IT" altLang="it-IT" sz="1600" dirty="0"/>
              <a:t>    La «differenza» tra Pedagogia e Didattica non comporta l’attribuzione del sapere teorico alla Pedagogia e di quello pratico alla Didattica. E’ data invece dal «punto di vista» insieme teorico e pratico con cui ognuna di essa guarda, seleziona, affronta ambiti comuni della formazione, della trasmissione culturale e della ricerca. </a:t>
            </a:r>
          </a:p>
          <a:p>
            <a:pPr lvl="0" algn="just" eaLnBrk="1" hangingPunct="1">
              <a:defRPr/>
            </a:pPr>
            <a:endParaRPr lang="it-IT" altLang="it-IT" sz="1600" b="1" dirty="0">
              <a:solidFill>
                <a:srgbClr val="0000FF"/>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 name="Freccia a destra 1">
            <a:extLst>
              <a:ext uri="{FF2B5EF4-FFF2-40B4-BE49-F238E27FC236}">
                <a16:creationId xmlns="" xmlns:a16="http://schemas.microsoft.com/office/drawing/2014/main" id="{04B49862-106F-4E14-97F0-3990EC3AA2A9}"/>
              </a:ext>
            </a:extLst>
          </p:cNvPr>
          <p:cNvSpPr/>
          <p:nvPr/>
        </p:nvSpPr>
        <p:spPr>
          <a:xfrm>
            <a:off x="841343" y="18167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 xmlns:a16="http://schemas.microsoft.com/office/drawing/2014/main" id="{64C035B9-CBFC-4E40-BF1D-C1FE533989ED}"/>
              </a:ext>
            </a:extLst>
          </p:cNvPr>
          <p:cNvPicPr>
            <a:picLocks noChangeAspect="1"/>
          </p:cNvPicPr>
          <p:nvPr/>
        </p:nvPicPr>
        <p:blipFill>
          <a:blip r:embed="rId3"/>
          <a:stretch>
            <a:fillRect/>
          </a:stretch>
        </p:blipFill>
        <p:spPr>
          <a:xfrm>
            <a:off x="813824" y="3391657"/>
            <a:ext cx="1005927" cy="548688"/>
          </a:xfrm>
          <a:prstGeom prst="rect">
            <a:avLst/>
          </a:prstGeom>
        </p:spPr>
      </p:pic>
    </p:spTree>
    <p:extLst>
      <p:ext uri="{BB962C8B-B14F-4D97-AF65-F5344CB8AC3E}">
        <p14:creationId xmlns:p14="http://schemas.microsoft.com/office/powerpoint/2010/main" val="1015386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531167" y="1617507"/>
            <a:ext cx="814452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just" eaLnBrk="1" hangingPunct="1">
              <a:defRPr/>
            </a:pPr>
            <a:r>
              <a:rPr lang="it-IT" altLang="it-IT" b="1" dirty="0">
                <a:solidFill>
                  <a:prstClr val="black"/>
                </a:solidFill>
              </a:rPr>
              <a:t>Differenza tra </a:t>
            </a:r>
            <a:r>
              <a:rPr lang="it-IT" altLang="it-IT" b="1" dirty="0">
                <a:solidFill>
                  <a:srgbClr val="0000FF"/>
                </a:solidFill>
              </a:rPr>
              <a:t>Pedagogia</a:t>
            </a:r>
            <a:r>
              <a:rPr lang="it-IT" altLang="it-IT" b="1" dirty="0">
                <a:solidFill>
                  <a:prstClr val="black"/>
                </a:solidFill>
              </a:rPr>
              <a:t> e </a:t>
            </a:r>
            <a:r>
              <a:rPr lang="it-IT" altLang="it-IT" b="1" dirty="0">
                <a:solidFill>
                  <a:srgbClr val="0000FF"/>
                </a:solidFill>
              </a:rPr>
              <a:t>Didattica</a:t>
            </a:r>
            <a:endPar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b="1"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Pedagogia: </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scienza della formazione dell’uomo; formazione che tiene conto:</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Della </a:t>
            </a:r>
            <a:r>
              <a:rPr kumimoji="0" lang="it-IT" altLang="it-IT" i="0" u="sng" strike="noStrike" kern="1200" cap="none" spc="0" normalizeH="0" baseline="0" noProof="0" dirty="0">
                <a:ln>
                  <a:noFill/>
                </a:ln>
                <a:solidFill>
                  <a:prstClr val="black"/>
                </a:solidFill>
                <a:effectLst/>
                <a:uLnTx/>
                <a:uFillTx/>
                <a:latin typeface="Arial" panose="020B0604020202020204" pitchFamily="34" charset="0"/>
                <a:ea typeface="+mn-ea"/>
                <a:cs typeface="+mn-cs"/>
              </a:rPr>
              <a:t>diversità e molteplicità dei soggetti della formazione</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(con le loro differenze di tipo sociale e culturale);</a:t>
            </a: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endParaRPr lang="it-IT" altLang="it-IT" dirty="0">
              <a:solidFill>
                <a:prstClr val="black"/>
              </a:solidFill>
            </a:endParaRP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Della </a:t>
            </a:r>
            <a:r>
              <a:rPr kumimoji="0" lang="it-IT" altLang="it-IT" i="0" u="sng" strike="noStrike" kern="1200" cap="none" spc="0" normalizeH="0" baseline="0" noProof="0" dirty="0">
                <a:ln>
                  <a:noFill/>
                </a:ln>
                <a:solidFill>
                  <a:prstClr val="black"/>
                </a:solidFill>
                <a:effectLst/>
                <a:uLnTx/>
                <a:uFillTx/>
                <a:latin typeface="Arial" panose="020B0604020202020204" pitchFamily="34" charset="0"/>
                <a:ea typeface="+mn-ea"/>
                <a:cs typeface="+mn-cs"/>
              </a:rPr>
              <a:t>pluralità dei tempi della formazione</a:t>
            </a:r>
            <a:r>
              <a:rPr kumimoji="0" lang="it-IT" altLang="it-IT" i="0"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(infanzia, giovinezza, età adulta, vecchiaia);</a:t>
            </a: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endParaRPr lang="it-IT" altLang="it-IT" dirty="0">
              <a:solidFill>
                <a:prstClr val="black"/>
              </a:solidFill>
            </a:endParaRP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Dei </a:t>
            </a:r>
            <a:r>
              <a:rPr kumimoji="0" lang="it-IT" altLang="it-IT" i="0" u="sng" strike="noStrike" kern="1200" cap="none" spc="0" normalizeH="0" baseline="0" noProof="0" dirty="0">
                <a:ln>
                  <a:noFill/>
                </a:ln>
                <a:solidFill>
                  <a:prstClr val="black"/>
                </a:solidFill>
                <a:effectLst/>
                <a:uLnTx/>
                <a:uFillTx/>
                <a:latin typeface="Arial" panose="020B0604020202020204" pitchFamily="34" charset="0"/>
                <a:ea typeface="+mn-ea"/>
                <a:cs typeface="+mn-cs"/>
              </a:rPr>
              <a:t>diversi luoghi della formazione</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(la famiglia, la scuola, le strutture culturali e del tempo libero).</a:t>
            </a: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sz="1600" dirty="0">
              <a:solidFill>
                <a:prstClr val="black"/>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59250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523689"/>
            <a:ext cx="814452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Didattica: </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scienza della comunicazione, intesa:</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Come </a:t>
            </a:r>
            <a:r>
              <a:rPr kumimoji="0" lang="it-IT" altLang="it-IT" i="0" u="sng" strike="noStrike" kern="1200" cap="none" spc="0" normalizeH="0" baseline="0" noProof="0" dirty="0">
                <a:ln>
                  <a:noFill/>
                </a:ln>
                <a:solidFill>
                  <a:prstClr val="black"/>
                </a:solidFill>
                <a:effectLst/>
                <a:uLnTx/>
                <a:uFillTx/>
                <a:latin typeface="Arial" panose="020B0604020202020204" pitchFamily="34" charset="0"/>
                <a:ea typeface="+mn-ea"/>
                <a:cs typeface="+mn-cs"/>
              </a:rPr>
              <a:t>comunicazione tra soggetti della formazione</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(gli uomini e le donne nelle diverse età della loro vita) </a:t>
            </a:r>
            <a:r>
              <a:rPr kumimoji="0" lang="it-IT" altLang="it-IT" i="0" u="sng" strike="noStrike" kern="1200" cap="none" spc="0" normalizeH="0" baseline="0" noProof="0" dirty="0">
                <a:ln>
                  <a:noFill/>
                </a:ln>
                <a:solidFill>
                  <a:prstClr val="black"/>
                </a:solidFill>
                <a:effectLst/>
                <a:uLnTx/>
                <a:uFillTx/>
                <a:latin typeface="Arial" panose="020B0604020202020204" pitchFamily="34" charset="0"/>
                <a:ea typeface="+mn-ea"/>
                <a:cs typeface="+mn-cs"/>
              </a:rPr>
              <a:t>e le sedi istituzionali della formazione</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(famiglia, scuola, enti locali);</a:t>
            </a: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endParaRPr lang="it-IT" altLang="it-IT" dirty="0">
              <a:solidFill>
                <a:prstClr val="black"/>
              </a:solidFill>
            </a:endParaRP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Come </a:t>
            </a:r>
            <a:r>
              <a:rPr kumimoji="0" lang="it-IT" altLang="it-IT" i="0" u="sng" strike="noStrike" kern="1200" cap="none" spc="0" normalizeH="0" baseline="0" noProof="0" dirty="0">
                <a:ln>
                  <a:noFill/>
                </a:ln>
                <a:solidFill>
                  <a:prstClr val="black"/>
                </a:solidFill>
                <a:effectLst/>
                <a:uLnTx/>
                <a:uFillTx/>
                <a:latin typeface="Arial" panose="020B0604020202020204" pitchFamily="34" charset="0"/>
                <a:ea typeface="+mn-ea"/>
                <a:cs typeface="+mn-cs"/>
              </a:rPr>
              <a:t>comunicazione tra i molteplici soggetti che partecipano ai processi di insegnamento-apprendimento</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tra genitori e figli, tra insegnanti e allievi, tra gruppi di persone;</a:t>
            </a: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endParaRPr lang="it-IT" altLang="it-IT" dirty="0">
              <a:solidFill>
                <a:prstClr val="black"/>
              </a:solidFill>
            </a:endParaRP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Come </a:t>
            </a:r>
            <a:r>
              <a:rPr kumimoji="0" lang="it-IT" altLang="it-IT" i="0" u="sng" strike="noStrike" kern="1200" cap="none" spc="0" normalizeH="0" baseline="0" noProof="0" dirty="0">
                <a:ln>
                  <a:noFill/>
                </a:ln>
                <a:solidFill>
                  <a:prstClr val="black"/>
                </a:solidFill>
                <a:effectLst/>
                <a:uLnTx/>
                <a:uFillTx/>
                <a:latin typeface="Arial" panose="020B0604020202020204" pitchFamily="34" charset="0"/>
                <a:ea typeface="+mn-ea"/>
                <a:cs typeface="+mn-cs"/>
              </a:rPr>
              <a:t>comunicazione tra i soggetti della formazione</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(nelle loro differenze culturali, differenze di intelligenza, delle strategie di apprendimento, di stili cognitivi) </a:t>
            </a:r>
            <a:r>
              <a:rPr kumimoji="0" lang="it-IT" altLang="it-IT" i="0" u="sng" strike="noStrike" kern="1200" cap="none" spc="0" normalizeH="0" baseline="0" noProof="0" dirty="0">
                <a:ln>
                  <a:noFill/>
                </a:ln>
                <a:solidFill>
                  <a:prstClr val="black"/>
                </a:solidFill>
                <a:effectLst/>
                <a:uLnTx/>
                <a:uFillTx/>
                <a:latin typeface="Arial" panose="020B0604020202020204" pitchFamily="34" charset="0"/>
                <a:ea typeface="+mn-ea"/>
                <a:cs typeface="+mn-cs"/>
              </a:rPr>
              <a:t>e gli oggetti della cultura</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(le conoscenze formali e informali, i </a:t>
            </a:r>
            <a:r>
              <a:rPr kumimoji="0" lang="it-IT" altLang="it-IT"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saperi</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organizzati e non, le </a:t>
            </a:r>
            <a:r>
              <a:rPr kumimoji="0" lang="it-IT" altLang="it-IT"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discipline </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umanistiche e scientifiche).</a:t>
            </a: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endParaRPr lang="it-IT" altLang="it-IT" dirty="0">
              <a:solidFill>
                <a:prstClr val="black"/>
              </a:solidFill>
            </a:endParaRP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sz="1600" dirty="0">
              <a:solidFill>
                <a:prstClr val="black"/>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08190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6448" y="1484784"/>
            <a:ext cx="814452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Cos’è l’Apprendimento</a:t>
            </a: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R="0" lvl="0" algn="just" defTabSz="914400" rtl="0" eaLnBrk="1" fontAlgn="base" latinLnBrk="0" hangingPunct="1">
              <a:lnSpc>
                <a:spcPct val="100000"/>
              </a:lnSpc>
              <a:spcBef>
                <a:spcPct val="0"/>
              </a:spcBef>
              <a:spcAft>
                <a:spcPct val="0"/>
              </a:spcAft>
              <a:buClrTx/>
              <a:buSzTx/>
              <a:tabLst/>
              <a:defRPr/>
            </a:pP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Modificazione del comportamento che permette di trarre profitto dall’esperienza e </a:t>
            </a:r>
            <a:r>
              <a:rPr kumimoji="0" lang="it-IT" altLang="it-IT"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fornisce </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prestazioni diverse migliorando le capacità.</a:t>
            </a:r>
          </a:p>
          <a:p>
            <a:pPr marR="0" lvl="0" algn="just" defTabSz="914400" rtl="0" eaLnBrk="1" fontAlgn="base" latinLnBrk="0" hangingPunct="1">
              <a:lnSpc>
                <a:spcPct val="100000"/>
              </a:lnSpc>
              <a:spcBef>
                <a:spcPct val="0"/>
              </a:spcBef>
              <a:spcAft>
                <a:spcPct val="0"/>
              </a:spcAft>
              <a:buClrTx/>
              <a:buSzTx/>
              <a:tabLst/>
              <a:defRPr/>
            </a:pPr>
            <a:endParaRPr lang="it-IT" altLang="it-IT" dirty="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E’ una </a:t>
            </a:r>
            <a:r>
              <a:rPr kumimoji="0" lang="it-IT" altLang="it-IT" i="0" u="sng" strike="noStrike" kern="1200" cap="none" spc="0" normalizeH="0" baseline="0" noProof="0" dirty="0">
                <a:ln>
                  <a:noFill/>
                </a:ln>
                <a:solidFill>
                  <a:prstClr val="black"/>
                </a:solidFill>
                <a:effectLst/>
                <a:uLnTx/>
                <a:uFillTx/>
                <a:latin typeface="Arial" panose="020B0604020202020204" pitchFamily="34" charset="0"/>
                <a:ea typeface="+mn-ea"/>
                <a:cs typeface="+mn-cs"/>
              </a:rPr>
              <a:t>conquista/maturazione </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in un contesto sociale.</a:t>
            </a:r>
          </a:p>
          <a:p>
            <a:pPr marR="0" lvl="0" algn="just" defTabSz="914400" rtl="0" eaLnBrk="1" fontAlgn="base" latinLnBrk="0" hangingPunct="1">
              <a:lnSpc>
                <a:spcPct val="100000"/>
              </a:lnSpc>
              <a:spcBef>
                <a:spcPct val="0"/>
              </a:spcBef>
              <a:spcAft>
                <a:spcPct val="0"/>
              </a:spcAft>
              <a:buClrTx/>
              <a:buSzTx/>
              <a:tabLst/>
              <a:defRPr/>
            </a:pPr>
            <a:endParaRPr lang="it-IT" altLang="it-IT" dirty="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Le varie forme di apprendimento</a:t>
            </a:r>
          </a:p>
          <a:p>
            <a:pPr lvl="0" algn="just" eaLnBrk="1" hangingPunct="1">
              <a:defRPr/>
            </a:pPr>
            <a:endParaRPr lang="it-IT" altLang="it-IT" sz="1600" b="1" dirty="0">
              <a:solidFill>
                <a:prstClr val="black"/>
              </a:solidFill>
            </a:endParaRPr>
          </a:p>
          <a:p>
            <a:pPr marL="285750" lvl="0" indent="-285750" algn="just" eaLnBrk="1" hangingPunct="1">
              <a:buFont typeface="Arial" panose="020B0604020202020204" pitchFamily="34" charset="0"/>
              <a:buChar char="•"/>
              <a:defRPr/>
            </a:pPr>
            <a:r>
              <a:rPr lang="it-IT" altLang="it-IT" sz="2000" dirty="0">
                <a:solidFill>
                  <a:srgbClr val="0000FF"/>
                </a:solidFill>
              </a:rPr>
              <a:t>Apprendimento di tipo associativo o mnemonico</a:t>
            </a:r>
          </a:p>
          <a:p>
            <a:pPr marL="285750" lvl="0" indent="-285750" algn="just" eaLnBrk="1" hangingPunct="1">
              <a:buFont typeface="Arial" panose="020B0604020202020204" pitchFamily="34" charset="0"/>
              <a:buChar char="•"/>
              <a:defRPr/>
            </a:pPr>
            <a:endParaRPr lang="it-IT" altLang="it-IT" sz="2000" dirty="0">
              <a:solidFill>
                <a:srgbClr val="0000FF"/>
              </a:solidFill>
            </a:endParaRPr>
          </a:p>
          <a:p>
            <a:pPr marL="285750" lvl="0" indent="-285750" algn="just" eaLnBrk="1" hangingPunct="1">
              <a:buFont typeface="Arial" panose="020B0604020202020204" pitchFamily="34" charset="0"/>
              <a:buChar char="•"/>
              <a:defRPr/>
            </a:pPr>
            <a:r>
              <a:rPr lang="it-IT" altLang="it-IT" sz="2000" dirty="0">
                <a:solidFill>
                  <a:srgbClr val="0000FF"/>
                </a:solidFill>
              </a:rPr>
              <a:t>Apprendimento per comprensione o cognitivo </a:t>
            </a:r>
          </a:p>
          <a:p>
            <a:pPr marL="285750" lvl="0" indent="-285750" algn="just" eaLnBrk="1" hangingPunct="1">
              <a:buFont typeface="Arial" panose="020B0604020202020204" pitchFamily="34" charset="0"/>
              <a:buChar char="•"/>
              <a:defRPr/>
            </a:pPr>
            <a:endParaRPr lang="it-IT" altLang="it-IT" sz="2000" dirty="0">
              <a:solidFill>
                <a:srgbClr val="0000FF"/>
              </a:solidFill>
            </a:endParaRPr>
          </a:p>
          <a:p>
            <a:pPr marL="285750" lvl="0" indent="-285750" algn="just" eaLnBrk="1" hangingPunct="1">
              <a:buFont typeface="Arial" panose="020B0604020202020204" pitchFamily="34" charset="0"/>
              <a:buChar char="•"/>
              <a:defRPr/>
            </a:pPr>
            <a:r>
              <a:rPr lang="it-IT" altLang="it-IT" sz="2000" dirty="0">
                <a:solidFill>
                  <a:srgbClr val="0000FF"/>
                </a:solidFill>
              </a:rPr>
              <a:t>Zona di sviluppo prossimale (ZSP) (</a:t>
            </a:r>
            <a:r>
              <a:rPr lang="it-IT" altLang="it-IT" sz="2000" i="1" dirty="0" err="1">
                <a:solidFill>
                  <a:srgbClr val="0000FF"/>
                </a:solidFill>
              </a:rPr>
              <a:t>Vygotskij</a:t>
            </a:r>
            <a:r>
              <a:rPr lang="it-IT" altLang="it-IT" sz="2000" dirty="0">
                <a:solidFill>
                  <a:srgbClr val="0000FF"/>
                </a:solidFill>
              </a:rPr>
              <a:t>)</a:t>
            </a:r>
          </a:p>
          <a:p>
            <a:pPr marR="0" lvl="0" algn="just" defTabSz="914400" rtl="0" eaLnBrk="1" fontAlgn="base" latinLnBrk="0" hangingPunct="1">
              <a:lnSpc>
                <a:spcPct val="100000"/>
              </a:lnSpc>
              <a:spcBef>
                <a:spcPct val="0"/>
              </a:spcBef>
              <a:spcAft>
                <a:spcPct val="0"/>
              </a:spcAft>
              <a:buClrTx/>
              <a:buSzTx/>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R="0" lvl="0" algn="just" defTabSz="914400" rtl="0" eaLnBrk="1" fontAlgn="base" latinLnBrk="0" hangingPunct="1">
              <a:lnSpc>
                <a:spcPct val="100000"/>
              </a:lnSpc>
              <a:spcBef>
                <a:spcPct val="0"/>
              </a:spcBef>
              <a:spcAft>
                <a:spcPct val="0"/>
              </a:spcAft>
              <a:buClrTx/>
              <a:buSzTx/>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87726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000" y="1700808"/>
            <a:ext cx="814452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Apprendimento di tipo associativo o mnemonico </a:t>
            </a: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Apprendimento per condizionamento</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(scoperto e studiato da </a:t>
            </a:r>
            <a:r>
              <a:rPr kumimoji="0" lang="it-IT" altLang="it-IT"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Pavlov)</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concetto di stimolo-risposta – apprendimento come risposta ad una sollecitazione</a:t>
            </a:r>
            <a:r>
              <a:rPr kumimoji="0" lang="it-IT" altLang="it-IT"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Apprendimento strumentale</a:t>
            </a:r>
            <a:r>
              <a:rPr kumimoji="0" lang="it-IT" altLang="it-IT"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prove ed errori. In ambito umano: acquisizioni di abilità pratiche (es.: andare in bicicletta)</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47411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412776"/>
            <a:ext cx="814452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Apprendimento per comprensione o cognitivo  </a:t>
            </a: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R="0" lvl="0" algn="just" defTabSz="914400" rtl="0" eaLnBrk="1" fontAlgn="base" latinLnBrk="0" hangingPunct="1">
              <a:lnSpc>
                <a:spcPct val="100000"/>
              </a:lnSpc>
              <a:spcBef>
                <a:spcPct val="0"/>
              </a:spcBef>
              <a:spcAft>
                <a:spcPct val="0"/>
              </a:spcAft>
              <a:buClrTx/>
              <a:buSzTx/>
              <a:tabLst/>
              <a:defRPr/>
            </a:pPr>
            <a:r>
              <a:rPr kumimoji="0" lang="it-IT" altLang="it-IT"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Si tratta di imparare a memoria la seguente serie di cifre 5–8-1-2-1-5-1-9-2-2-2-6, da leggere ritmando a gruppi di tre: l’apprendimento può avvenire facilmente.</a:t>
            </a:r>
          </a:p>
          <a:p>
            <a:pPr marR="0" lvl="0" algn="just" defTabSz="914400" rtl="0" eaLnBrk="1" fontAlgn="base" latinLnBrk="0" hangingPunct="1">
              <a:lnSpc>
                <a:spcPct val="100000"/>
              </a:lnSpc>
              <a:spcBef>
                <a:spcPct val="0"/>
              </a:spcBef>
              <a:spcAft>
                <a:spcPct val="0"/>
              </a:spcAft>
              <a:buClrTx/>
              <a:buSzTx/>
              <a:tabLst/>
              <a:defRPr/>
            </a:pPr>
            <a:r>
              <a:rPr lang="it-IT" altLang="it-IT" dirty="0">
                <a:solidFill>
                  <a:prstClr val="black"/>
                </a:solidFill>
              </a:rPr>
              <a:t>Se provassimo a ripetere questa serie tra una settimana assai poco ne ricorderemmo.</a:t>
            </a:r>
          </a:p>
          <a:p>
            <a:pPr marR="0" lvl="0" algn="just" defTabSz="914400" rtl="0" eaLnBrk="1" fontAlgn="base" latinLnBrk="0" hangingPunct="1">
              <a:lnSpc>
                <a:spcPct val="100000"/>
              </a:lnSpc>
              <a:spcBef>
                <a:spcPct val="0"/>
              </a:spcBef>
              <a:spcAft>
                <a:spcPct val="0"/>
              </a:spcAft>
              <a:buClrTx/>
              <a:buSzTx/>
              <a:tabLst/>
              <a:defRPr/>
            </a:pPr>
            <a:r>
              <a:rPr lang="it-IT" altLang="it-IT" dirty="0">
                <a:solidFill>
                  <a:prstClr val="black"/>
                </a:solidFill>
              </a:rPr>
              <a:t>Se invece nella lettura adottiamo una cadenza diversa possiamo scoprire che si tratta di una successione di numeri con intervalli alternativamente  di 3 e 4 unità (5 / 8 / 12 /15 / 19/ 22 / 26).</a:t>
            </a:r>
          </a:p>
          <a:p>
            <a:pPr marR="0" lvl="0" algn="just" defTabSz="914400" rtl="0" eaLnBrk="1" fontAlgn="base" latinLnBrk="0" hangingPunct="1">
              <a:lnSpc>
                <a:spcPct val="100000"/>
              </a:lnSpc>
              <a:spcBef>
                <a:spcPct val="0"/>
              </a:spcBef>
              <a:spcAft>
                <a:spcPct val="0"/>
              </a:spcAft>
              <a:buClrTx/>
              <a:buSzTx/>
              <a:tabLst/>
              <a:defRPr/>
            </a:pPr>
            <a:r>
              <a:rPr kumimoji="0" lang="it-IT" altLang="it-IT"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Fatta questa scoperta la riproduzione della serie è possibile dopo una sola lettura.</a:t>
            </a:r>
          </a:p>
          <a:p>
            <a:pPr marR="0" lvl="0" algn="just" defTabSz="914400" rtl="0" eaLnBrk="1" fontAlgn="base" latinLnBrk="0" hangingPunct="1">
              <a:lnSpc>
                <a:spcPct val="100000"/>
              </a:lnSpc>
              <a:spcBef>
                <a:spcPct val="0"/>
              </a:spcBef>
              <a:spcAft>
                <a:spcPct val="0"/>
              </a:spcAft>
              <a:buClrTx/>
              <a:buSzTx/>
              <a:tabLst/>
              <a:defRPr/>
            </a:pPr>
            <a:r>
              <a:rPr lang="it-IT" altLang="it-IT" dirty="0">
                <a:solidFill>
                  <a:prstClr val="black"/>
                </a:solidFill>
              </a:rPr>
              <a:t>Non è più un imparare a memoria, ma bisogna ricordare la struttura della serie ed il </a:t>
            </a:r>
            <a:r>
              <a:rPr lang="it-IT" altLang="it-IT" dirty="0" smtClean="0">
                <a:solidFill>
                  <a:prstClr val="black"/>
                </a:solidFill>
              </a:rPr>
              <a:t>meccanismo </a:t>
            </a:r>
            <a:r>
              <a:rPr lang="it-IT" altLang="it-IT" dirty="0">
                <a:solidFill>
                  <a:prstClr val="black"/>
                </a:solidFill>
              </a:rPr>
              <a:t>di costruzione, il principio con cui costruire la sequenza: </a:t>
            </a:r>
          </a:p>
          <a:p>
            <a:pPr marR="0" lvl="0" algn="just" defTabSz="914400" rtl="0" eaLnBrk="1" fontAlgn="base" latinLnBrk="0" hangingPunct="1">
              <a:lnSpc>
                <a:spcPct val="100000"/>
              </a:lnSpc>
              <a:spcBef>
                <a:spcPct val="0"/>
              </a:spcBef>
              <a:spcAft>
                <a:spcPct val="0"/>
              </a:spcAft>
              <a:buClrTx/>
              <a:buSzTx/>
              <a:tabLst/>
              <a:defRPr/>
            </a:pPr>
            <a:endParaRPr lang="it-IT" altLang="it-IT" i="1" dirty="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lang="it-IT" altLang="it-IT" i="1" dirty="0">
                <a:solidFill>
                  <a:prstClr val="black"/>
                </a:solidFill>
              </a:rPr>
              <a:t>Apprendimento per comprensione</a:t>
            </a:r>
            <a:endParaRPr kumimoji="0" lang="it-IT" altLang="it-IT" b="0" i="1"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66078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31449" y="1661199"/>
            <a:ext cx="814452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Zona di Sviluppo Prossimale (ZSP)  </a:t>
            </a: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R="0" lvl="0" algn="just" defTabSz="914400" rtl="0" eaLnBrk="1" fontAlgn="base" latinLnBrk="0" hangingPunct="1">
              <a:lnSpc>
                <a:spcPct val="100000"/>
              </a:lnSpc>
              <a:spcBef>
                <a:spcPct val="0"/>
              </a:spcBef>
              <a:spcAft>
                <a:spcPct val="0"/>
              </a:spcAft>
              <a:buClrTx/>
              <a:buSzTx/>
              <a:tabLst/>
              <a:defRPr/>
            </a:pPr>
            <a:r>
              <a:rPr kumimoji="0" lang="it-IT" altLang="it-IT" b="0"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Distanza tra livello di sviluppo effettivo e livello di sviluppo potenziale </a:t>
            </a:r>
          </a:p>
          <a:p>
            <a:pPr marR="0" lvl="0" algn="just" defTabSz="914400" rtl="0" eaLnBrk="1" fontAlgn="base" latinLnBrk="0" hangingPunct="1">
              <a:lnSpc>
                <a:spcPct val="100000"/>
              </a:lnSpc>
              <a:spcBef>
                <a:spcPct val="0"/>
              </a:spcBef>
              <a:spcAft>
                <a:spcPct val="0"/>
              </a:spcAft>
              <a:buClrTx/>
              <a:buSzTx/>
              <a:tabLst/>
              <a:defRPr/>
            </a:pPr>
            <a:endParaRPr lang="it-IT" altLang="it-IT" dirty="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lang="it-IT" altLang="it-IT" dirty="0">
                <a:solidFill>
                  <a:prstClr val="black"/>
                </a:solidFill>
              </a:rPr>
              <a:t>Consente di valutare la differenza tra ciò che il bambino è in grado di fare da solo e ciò che è in grado di fare con l’aiuto ed il supporto di un individuo più competente (adulto/</a:t>
            </a:r>
            <a:r>
              <a:rPr lang="it-IT" altLang="it-IT">
                <a:solidFill>
                  <a:prstClr val="black"/>
                </a:solidFill>
              </a:rPr>
              <a:t>coetaneo).</a:t>
            </a:r>
            <a:endParaRPr kumimoji="0" lang="it-IT" altLang="it-IT"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69952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523689"/>
            <a:ext cx="8144520"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Contenuti del corso (1)</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Fondamenti di pedagogia generale con particolare riferimento ai processi di insegnamento/apprendimento.</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it-IT" altLang="it-IT" sz="1600" dirty="0">
                <a:solidFill>
                  <a:prstClr val="black"/>
                </a:solidFill>
              </a:rPr>
              <a:t>Analisi del rapporto tra processi di formazione, educazione, istruzione e apprendimento nella prospettiva di una pedagogia inclusiva.</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La relazione educativa in contesti scolastici inclusivi con riferimento a tutti i protagonisti della rete educativa e formativa.</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it-IT" altLang="it-IT" sz="1600" dirty="0">
                <a:solidFill>
                  <a:prstClr val="black"/>
                </a:solidFill>
              </a:rPr>
              <a:t>Analisi di modelli e strategie educative per lo sviluppo della scuola interculturale.</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it-IT" altLang="it-IT" sz="1600" dirty="0">
                <a:solidFill>
                  <a:prstClr val="black"/>
                </a:solidFill>
              </a:rPr>
              <a:t>Teorie e modelli relativi alla progettazione, al monitoraggio e alla valutazione nei contesti scolastici e nei processi di insegnamento-apprendimento, con particolare attenzione ai dispositivi di valutazione e autovalutazione dell’agire educativo delle/degli insegnanti e dei processi di formazione.</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0935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523689"/>
            <a:ext cx="8144520"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altLang="it-IT"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Contenuti del corso (2)</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La scuola come ambiente di apprendimento.</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Analisi delle dinamiche educative nei contesti familiari, soprattutto con riferimento al rapporto scuola-famiglia-territorio.</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Bullismo, cyberbullismo e omofobia.</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Disabilità e bisogni educativi speciali (BES).</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La didattica inclusiva.</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Le dimensioni pedagogico-didattiche dei fenomeni di dispersione e abbandono scolastico.</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it-IT" altLang="it-IT"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La cultura delle pari opportunità in campo formativo.</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32043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537405" y="1484784"/>
            <a:ext cx="8144520" cy="42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50000"/>
              </a:lnSpc>
              <a:spcBef>
                <a:spcPct val="0"/>
              </a:spcBef>
              <a:spcAft>
                <a:spcPct val="0"/>
              </a:spcAft>
              <a:buClrTx/>
              <a:buSzTx/>
              <a:buFontTx/>
              <a:buNone/>
              <a:tabLst/>
              <a:defRPr/>
            </a:pPr>
            <a:r>
              <a:rPr lang="it-IT" altLang="it-IT" sz="1600" dirty="0">
                <a:solidFill>
                  <a:prstClr val="black"/>
                </a:solidFill>
              </a:rPr>
              <a:t>Vedremo all’interno di questo nostro percorso cosa significhi </a:t>
            </a:r>
            <a:r>
              <a:rPr lang="it-IT" altLang="it-IT" sz="1600" dirty="0">
                <a:solidFill>
                  <a:srgbClr val="0000FF"/>
                </a:solidFill>
              </a:rPr>
              <a:t>INSEGNARE</a:t>
            </a:r>
            <a:r>
              <a:rPr lang="it-IT" altLang="it-IT" sz="1600" dirty="0">
                <a:solidFill>
                  <a:prstClr val="black"/>
                </a:solidFill>
              </a:rPr>
              <a:t> oggi, in una </a:t>
            </a:r>
            <a:r>
              <a:rPr lang="it-IT" altLang="it-IT" sz="1600" dirty="0">
                <a:solidFill>
                  <a:srgbClr val="0000FF"/>
                </a:solidFill>
              </a:rPr>
              <a:t>SCUOLA</a:t>
            </a:r>
            <a:r>
              <a:rPr lang="it-IT" altLang="it-IT" sz="1600" dirty="0">
                <a:solidFill>
                  <a:prstClr val="black"/>
                </a:solidFill>
              </a:rPr>
              <a:t> sempre più multietnica, interculturale, formata da classi «complesse»,</a:t>
            </a:r>
          </a:p>
          <a:p>
            <a:pPr marL="0" marR="0" lvl="0" indent="0" algn="just" defTabSz="914400" rtl="0" eaLnBrk="1" fontAlgn="base" latinLnBrk="0" hangingPunct="1">
              <a:spcBef>
                <a:spcPct val="0"/>
              </a:spcBef>
              <a:spcAft>
                <a:spcPct val="0"/>
              </a:spcAft>
              <a:buClrTx/>
              <a:buSzTx/>
              <a:buFontTx/>
              <a:buNone/>
              <a:tabLst/>
              <a:defRPr/>
            </a:pPr>
            <a:endParaRPr lang="it-IT" altLang="it-IT" sz="1600" dirty="0">
              <a:solidFill>
                <a:prstClr val="black"/>
              </a:solidFill>
            </a:endParaRPr>
          </a:p>
          <a:p>
            <a:pPr marL="0" marR="0" lvl="0" indent="0" algn="just" defTabSz="914400" rtl="0" eaLnBrk="1" fontAlgn="base" latinLnBrk="0" hangingPunct="1">
              <a:spcBef>
                <a:spcPct val="0"/>
              </a:spcBef>
              <a:spcAft>
                <a:spcPct val="0"/>
              </a:spcAft>
              <a:buClrTx/>
              <a:buSzTx/>
              <a:buFontTx/>
              <a:buNone/>
              <a:tabLst/>
              <a:defRPr/>
            </a:pPr>
            <a:r>
              <a:rPr lang="it-IT" altLang="it-IT" sz="1600" dirty="0">
                <a:solidFill>
                  <a:prstClr val="black"/>
                </a:solidFill>
              </a:rPr>
              <a:t>Con il termine «complesse» ci si riferisce alla compresenza di alunni/studenti, ciascuno portatore i </a:t>
            </a:r>
            <a:r>
              <a:rPr lang="it-IT" altLang="it-IT" sz="1600" b="1" dirty="0">
                <a:solidFill>
                  <a:prstClr val="black"/>
                </a:solidFill>
              </a:rPr>
              <a:t>Bisogni Educativi Speciali </a:t>
            </a:r>
            <a:r>
              <a:rPr lang="it-IT" altLang="it-IT" sz="1600" dirty="0">
                <a:solidFill>
                  <a:prstClr val="black"/>
                </a:solidFill>
              </a:rPr>
              <a:t>(</a:t>
            </a:r>
            <a:r>
              <a:rPr lang="it-IT" altLang="it-IT" sz="1600" b="1" dirty="0">
                <a:solidFill>
                  <a:prstClr val="black"/>
                </a:solidFill>
              </a:rPr>
              <a:t>BES</a:t>
            </a:r>
            <a:r>
              <a:rPr lang="it-IT" altLang="it-IT" sz="1600" dirty="0">
                <a:solidFill>
                  <a:prstClr val="black"/>
                </a:solidFill>
              </a:rPr>
              <a:t>). </a:t>
            </a:r>
          </a:p>
          <a:p>
            <a:pPr marL="0" marR="0" lvl="0" indent="0" algn="just" defTabSz="914400" rtl="0" eaLnBrk="1" fontAlgn="base" latinLnBrk="0" hangingPunct="1">
              <a:lnSpc>
                <a:spcPct val="150000"/>
              </a:lnSpc>
              <a:spcBef>
                <a:spcPct val="0"/>
              </a:spcBef>
              <a:spcAft>
                <a:spcPct val="0"/>
              </a:spcAft>
              <a:buClrTx/>
              <a:buSzTx/>
              <a:buFontTx/>
              <a:buNone/>
              <a:tabLst/>
              <a:defRPr/>
            </a:pPr>
            <a:endParaRPr lang="it-IT" altLang="it-IT" sz="1600" dirty="0">
              <a:solidFill>
                <a:prstClr val="black"/>
              </a:solidFill>
            </a:endParaRPr>
          </a:p>
          <a:p>
            <a:pPr marL="0" marR="0" lvl="0" indent="0" algn="just" defTabSz="914400" rtl="0" eaLnBrk="1" fontAlgn="base" latinLnBrk="0" hangingPunct="1">
              <a:lnSpc>
                <a:spcPct val="150000"/>
              </a:lnSpc>
              <a:spcBef>
                <a:spcPct val="0"/>
              </a:spcBef>
              <a:spcAft>
                <a:spcPct val="0"/>
              </a:spcAft>
              <a:buClrTx/>
              <a:buSzTx/>
              <a:buFontTx/>
              <a:buNone/>
              <a:tabLst/>
              <a:defRPr/>
            </a:pPr>
            <a:endParaRPr lang="it-IT" altLang="it-IT" sz="1600" dirty="0">
              <a:solidFill>
                <a:prstClr val="black"/>
              </a:solidFill>
            </a:endParaRPr>
          </a:p>
          <a:p>
            <a:pPr marL="0" marR="0" lvl="0" indent="0" algn="just" defTabSz="914400" rtl="0" eaLnBrk="1" fontAlgn="base" latinLnBrk="0" hangingPunct="1">
              <a:spcBef>
                <a:spcPct val="0"/>
              </a:spcBef>
              <a:spcAft>
                <a:spcPct val="0"/>
              </a:spcAft>
              <a:buClrTx/>
              <a:buSzTx/>
              <a:buFontTx/>
              <a:buNone/>
              <a:tabLst/>
              <a:defRPr/>
            </a:pPr>
            <a:r>
              <a:rPr lang="it-IT" altLang="it-IT" sz="1600" dirty="0">
                <a:solidFill>
                  <a:prstClr val="black"/>
                </a:solidFill>
              </a:rPr>
              <a:t>… cosa significhi </a:t>
            </a:r>
            <a:r>
              <a:rPr lang="it-IT" altLang="it-IT" sz="1600" dirty="0">
                <a:solidFill>
                  <a:srgbClr val="0000FF"/>
                </a:solidFill>
              </a:rPr>
              <a:t>ESSERE/FARE SCUOLA</a:t>
            </a:r>
            <a:r>
              <a:rPr lang="it-IT" altLang="it-IT" sz="1600" dirty="0">
                <a:solidFill>
                  <a:prstClr val="black"/>
                </a:solidFill>
              </a:rPr>
              <a:t> all’interno di una «società della conoscenza».</a:t>
            </a:r>
          </a:p>
          <a:p>
            <a:pPr marL="0" marR="0" lvl="0" indent="0" algn="just" defTabSz="914400" rtl="0" eaLnBrk="1" fontAlgn="base" latinLnBrk="0" hangingPunct="1">
              <a:spcBef>
                <a:spcPct val="0"/>
              </a:spcBef>
              <a:spcAft>
                <a:spcPct val="0"/>
              </a:spcAft>
              <a:buClrTx/>
              <a:buSzTx/>
              <a:buFontTx/>
              <a:buNone/>
              <a:tabLst/>
              <a:defRPr/>
            </a:pPr>
            <a:endParaRPr lang="it-IT" altLang="it-IT" sz="1600" dirty="0">
              <a:solidFill>
                <a:prstClr val="black"/>
              </a:solidFill>
            </a:endParaRPr>
          </a:p>
          <a:p>
            <a:pPr marL="0" marR="0" lvl="0" indent="0" algn="just" defTabSz="914400" rtl="0" eaLnBrk="1" fontAlgn="base" latinLnBrk="0" hangingPunct="1">
              <a:spcBef>
                <a:spcPct val="0"/>
              </a:spcBef>
              <a:spcAft>
                <a:spcPct val="0"/>
              </a:spcAft>
              <a:buClrTx/>
              <a:buSzTx/>
              <a:buFontTx/>
              <a:buNone/>
              <a:tabLst/>
              <a:defRPr/>
            </a:pPr>
            <a:r>
              <a:rPr lang="it-IT" altLang="it-IT" sz="1600" dirty="0">
                <a:solidFill>
                  <a:prstClr val="black"/>
                </a:solidFill>
              </a:rPr>
              <a:t>Espressione utilizzata per definire una delle principali caratteristiche del sistema economico e produttivo contemporaneo in quanto sempre più il SAPERE, invece del capitale MATERIALE, diventa risorsa indispensabile per la produzione e per lo sviluppo del sistema economico.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85748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554510" y="1337488"/>
            <a:ext cx="814452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spcBef>
                <a:spcPct val="0"/>
              </a:spcBef>
              <a:spcAft>
                <a:spcPct val="0"/>
              </a:spcAft>
              <a:buClrTx/>
              <a:buSzTx/>
              <a:buFontTx/>
              <a:buNone/>
              <a:tabLst/>
              <a:defRPr/>
            </a:pPr>
            <a:r>
              <a:rPr lang="it-IT" altLang="it-IT" sz="1600" dirty="0">
                <a:solidFill>
                  <a:prstClr val="black"/>
                </a:solidFill>
              </a:rPr>
              <a:t>Vedremo cosa è </a:t>
            </a:r>
            <a:r>
              <a:rPr lang="it-IT" altLang="it-IT" sz="1600" u="sng" dirty="0">
                <a:solidFill>
                  <a:prstClr val="black"/>
                </a:solidFill>
              </a:rPr>
              <a:t>l’Apprendimento permanente</a:t>
            </a:r>
            <a:r>
              <a:rPr lang="it-IT" altLang="it-IT" sz="1600" dirty="0">
                <a:solidFill>
                  <a:prstClr val="black"/>
                </a:solidFill>
              </a:rPr>
              <a:t>: locuzione formulata da </a:t>
            </a:r>
            <a:r>
              <a:rPr lang="it-IT" altLang="it-IT" sz="1600" i="1" dirty="0">
                <a:solidFill>
                  <a:prstClr val="black"/>
                </a:solidFill>
              </a:rPr>
              <a:t>Bernard </a:t>
            </a:r>
            <a:r>
              <a:rPr lang="it-IT" altLang="it-IT" sz="1600" i="1" dirty="0" err="1">
                <a:solidFill>
                  <a:prstClr val="black"/>
                </a:solidFill>
              </a:rPr>
              <a:t>Schwartz</a:t>
            </a:r>
            <a:r>
              <a:rPr lang="it-IT" altLang="it-IT" sz="1600" i="1" dirty="0">
                <a:solidFill>
                  <a:prstClr val="black"/>
                </a:solidFill>
              </a:rPr>
              <a:t> </a:t>
            </a:r>
            <a:r>
              <a:rPr lang="it-IT" altLang="it-IT" sz="1600" dirty="0">
                <a:solidFill>
                  <a:prstClr val="black"/>
                </a:solidFill>
              </a:rPr>
              <a:t>(1972) per indicare l’apprendimento che si sviluppa lungo l’intero arco spazio-temporale della vita umana partendo da tre considerazioni:</a:t>
            </a:r>
          </a:p>
          <a:p>
            <a:pPr marL="0" marR="0" lvl="0" indent="0" algn="just" defTabSz="914400" rtl="0" eaLnBrk="1" fontAlgn="base" latinLnBrk="0" hangingPunct="1">
              <a:lnSpc>
                <a:spcPct val="150000"/>
              </a:lnSpc>
              <a:spcBef>
                <a:spcPct val="0"/>
              </a:spcBef>
              <a:spcAft>
                <a:spcPct val="0"/>
              </a:spcAft>
              <a:buClrTx/>
              <a:buSzTx/>
              <a:buFontTx/>
              <a:buNone/>
              <a:tabLst/>
              <a:defRPr/>
            </a:pPr>
            <a:endParaRPr lang="it-IT" altLang="it-IT" sz="1600" dirty="0">
              <a:solidFill>
                <a:prstClr val="black"/>
              </a:solidFill>
            </a:endParaRPr>
          </a:p>
          <a:p>
            <a:pPr marL="342900" marR="0" lvl="0" indent="-342900" algn="just" defTabSz="914400" rtl="0" eaLnBrk="1" fontAlgn="base" latinLnBrk="0" hangingPunct="1">
              <a:spcBef>
                <a:spcPct val="0"/>
              </a:spcBef>
              <a:spcAft>
                <a:spcPct val="0"/>
              </a:spcAft>
              <a:buClrTx/>
              <a:buSzTx/>
              <a:buFont typeface="+mj-lt"/>
              <a:buAutoNum type="arabicPeriod"/>
              <a:tabLst/>
              <a:defRPr/>
            </a:pPr>
            <a:r>
              <a:rPr lang="it-IT" altLang="it-IT" sz="1600" dirty="0">
                <a:solidFill>
                  <a:prstClr val="black"/>
                </a:solidFill>
              </a:rPr>
              <a:t>L’apprendimento scolastico è solo la minima parte di tutto ciò che apprendiamo nell’arco della vita;</a:t>
            </a:r>
          </a:p>
          <a:p>
            <a:pPr marL="342900" marR="0" lvl="0" indent="-342900" algn="just" defTabSz="914400" rtl="0" eaLnBrk="1" fontAlgn="base" latinLnBrk="0" hangingPunct="1">
              <a:spcBef>
                <a:spcPct val="0"/>
              </a:spcBef>
              <a:spcAft>
                <a:spcPct val="0"/>
              </a:spcAft>
              <a:buClrTx/>
              <a:buSzTx/>
              <a:buFont typeface="+mj-lt"/>
              <a:buAutoNum type="arabicPeriod"/>
              <a:tabLst/>
              <a:defRPr/>
            </a:pPr>
            <a:endParaRPr lang="it-IT" altLang="it-IT" sz="1600" dirty="0">
              <a:solidFill>
                <a:prstClr val="black"/>
              </a:solidFill>
            </a:endParaRPr>
          </a:p>
          <a:p>
            <a:pPr marL="342900" marR="0" lvl="0" indent="-342900" algn="just" defTabSz="914400" rtl="0" eaLnBrk="1" fontAlgn="base" latinLnBrk="0" hangingPunct="1">
              <a:spcBef>
                <a:spcPct val="0"/>
              </a:spcBef>
              <a:spcAft>
                <a:spcPct val="0"/>
              </a:spcAft>
              <a:buClrTx/>
              <a:buSzTx/>
              <a:buFont typeface="+mj-lt"/>
              <a:buAutoNum type="arabicPeriod"/>
              <a:tabLst/>
              <a:defRPr/>
            </a:pPr>
            <a:r>
              <a:rPr lang="it-IT" altLang="it-IT" sz="1600" dirty="0">
                <a:solidFill>
                  <a:prstClr val="black"/>
                </a:solidFill>
              </a:rPr>
              <a:t>La società attuale è attraversata da rapidi mutamenti che rendono i processi educativi e formativi estremamente articolati e la scuola riesce a gestirli solo in minima parte;</a:t>
            </a:r>
          </a:p>
          <a:p>
            <a:pPr marL="342900" marR="0" lvl="0" indent="-342900" algn="just" defTabSz="914400" rtl="0" eaLnBrk="1" fontAlgn="base" latinLnBrk="0" hangingPunct="1">
              <a:spcBef>
                <a:spcPct val="0"/>
              </a:spcBef>
              <a:spcAft>
                <a:spcPct val="0"/>
              </a:spcAft>
              <a:buClrTx/>
              <a:buSzTx/>
              <a:buFont typeface="+mj-lt"/>
              <a:buAutoNum type="arabicPeriod"/>
              <a:tabLst/>
              <a:defRPr/>
            </a:pPr>
            <a:endParaRPr lang="it-IT" altLang="it-IT" sz="1600" dirty="0">
              <a:solidFill>
                <a:prstClr val="black"/>
              </a:solidFill>
            </a:endParaRPr>
          </a:p>
          <a:p>
            <a:pPr marL="342900" marR="0" lvl="0" indent="-342900" algn="just" defTabSz="914400" rtl="0" eaLnBrk="1" fontAlgn="base" latinLnBrk="0" hangingPunct="1">
              <a:spcBef>
                <a:spcPct val="0"/>
              </a:spcBef>
              <a:spcAft>
                <a:spcPct val="0"/>
              </a:spcAft>
              <a:buClrTx/>
              <a:buSzTx/>
              <a:buFont typeface="+mj-lt"/>
              <a:buAutoNum type="arabicPeriod"/>
              <a:tabLst/>
              <a:defRPr/>
            </a:pPr>
            <a:r>
              <a:rPr lang="it-IT" altLang="it-IT" sz="1600" dirty="0">
                <a:solidFill>
                  <a:prstClr val="black"/>
                </a:solidFill>
              </a:rPr>
              <a:t>La società insegna a sé stessa (oggi non è più la scuola l’unica agenzia educativa a cui è demandata la formazione e la veicolazione delle conoscenze).</a:t>
            </a:r>
          </a:p>
          <a:p>
            <a:pPr marL="342900" marR="0" lvl="0" indent="-342900" algn="just" defTabSz="914400" rtl="0" eaLnBrk="1" fontAlgn="base" latinLnBrk="0" hangingPunct="1">
              <a:spcBef>
                <a:spcPct val="0"/>
              </a:spcBef>
              <a:spcAft>
                <a:spcPct val="0"/>
              </a:spcAft>
              <a:buClrTx/>
              <a:buSzTx/>
              <a:buFont typeface="+mj-lt"/>
              <a:buAutoNum type="arabicPeriod"/>
              <a:tabLst/>
              <a:defRPr/>
            </a:pPr>
            <a:endParaRPr lang="it-IT" altLang="it-IT" sz="1600" dirty="0">
              <a:solidFill>
                <a:prstClr val="black"/>
              </a:solidFill>
            </a:endParaRPr>
          </a:p>
          <a:p>
            <a:pPr marL="0" marR="0" lvl="0" indent="0" algn="just" defTabSz="914400" rtl="0" eaLnBrk="1" fontAlgn="base" latinLnBrk="0" hangingPunct="1">
              <a:spcBef>
                <a:spcPct val="0"/>
              </a:spcBef>
              <a:spcAft>
                <a:spcPct val="0"/>
              </a:spcAft>
              <a:buClrTx/>
              <a:buSzTx/>
              <a:buFontTx/>
              <a:buNone/>
              <a:tabLst/>
              <a:defRPr/>
            </a:pPr>
            <a:endParaRPr lang="it-IT" altLang="it-IT" sz="1600" dirty="0">
              <a:solidFill>
                <a:prstClr val="black"/>
              </a:solidFill>
            </a:endParaRPr>
          </a:p>
          <a:p>
            <a:pPr algn="just" eaLnBrk="1" hangingPunct="1">
              <a:defRPr/>
            </a:pPr>
            <a:r>
              <a:rPr lang="it-IT" altLang="it-IT" sz="1600" dirty="0">
                <a:solidFill>
                  <a:prstClr val="black"/>
                </a:solidFill>
              </a:rPr>
              <a:t>E’ degli anni ’70 il Rapporto sulle strategie dell’educazione di </a:t>
            </a:r>
            <a:r>
              <a:rPr lang="it-IT" altLang="it-IT" sz="1600" i="1" dirty="0">
                <a:solidFill>
                  <a:prstClr val="black"/>
                </a:solidFill>
              </a:rPr>
              <a:t>Edgar Faure</a:t>
            </a:r>
            <a:r>
              <a:rPr lang="it-IT" altLang="it-IT" sz="1600" dirty="0">
                <a:solidFill>
                  <a:prstClr val="black"/>
                </a:solidFill>
              </a:rPr>
              <a:t>, pubblicato dall’UNESCO: il rapporto propose per la prima volta  il </a:t>
            </a:r>
            <a:r>
              <a:rPr lang="it-IT" altLang="it-IT" sz="1600" dirty="0">
                <a:solidFill>
                  <a:srgbClr val="0000FF"/>
                </a:solidFill>
              </a:rPr>
              <a:t>LIFELONG LEARNING</a:t>
            </a:r>
            <a:r>
              <a:rPr lang="it-IT" altLang="it-IT" sz="1600" dirty="0">
                <a:solidFill>
                  <a:prstClr val="black"/>
                </a:solidFill>
              </a:rPr>
              <a:t>  come concetto guida per le politiche educative degli anni a venire.</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55831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844824"/>
            <a:ext cx="814452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50000"/>
              </a:lnSpc>
              <a:spcBef>
                <a:spcPct val="0"/>
              </a:spcBef>
              <a:spcAft>
                <a:spcPct val="0"/>
              </a:spcAft>
              <a:buClrTx/>
              <a:buSzTx/>
              <a:buFontTx/>
              <a:buNone/>
              <a:tabLst/>
              <a:defRPr/>
            </a:pPr>
            <a:r>
              <a:rPr lang="it-IT" altLang="it-IT" sz="1600" dirty="0">
                <a:solidFill>
                  <a:prstClr val="black"/>
                </a:solidFill>
              </a:rPr>
              <a:t>Tre sono i pilastri  della Formazione:</a:t>
            </a:r>
          </a:p>
          <a:p>
            <a:pPr marL="285750" marR="0" lvl="0" indent="-285750" algn="just" defTabSz="914400" rtl="0" eaLnBrk="1" fontAlgn="base" latinLnBrk="0" hangingPunct="1">
              <a:lnSpc>
                <a:spcPct val="150000"/>
              </a:lnSpc>
              <a:spcBef>
                <a:spcPct val="0"/>
              </a:spcBef>
              <a:spcAft>
                <a:spcPct val="0"/>
              </a:spcAft>
              <a:buClrTx/>
              <a:buSzTx/>
              <a:buFont typeface="Arial" panose="020B0604020202020204" pitchFamily="34" charset="0"/>
              <a:buChar char="•"/>
              <a:tabLst/>
              <a:defRPr/>
            </a:pPr>
            <a:r>
              <a:rPr lang="it-IT" altLang="it-IT" sz="1600" dirty="0">
                <a:solidFill>
                  <a:srgbClr val="0000FF"/>
                </a:solidFill>
              </a:rPr>
              <a:t>SAPERE – SAPER FARE – SAPER ESSERE</a:t>
            </a:r>
            <a:r>
              <a:rPr lang="it-IT" altLang="it-IT" sz="1600" dirty="0">
                <a:solidFill>
                  <a:prstClr val="black"/>
                </a:solidFill>
              </a:rPr>
              <a:t>.</a:t>
            </a:r>
          </a:p>
          <a:p>
            <a:pPr marL="285750" marR="0" lvl="0" indent="-285750" algn="just" defTabSz="9144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it-IT" altLang="it-IT" sz="1600" dirty="0">
              <a:solidFill>
                <a:prstClr val="black"/>
              </a:solidFill>
            </a:endParaRPr>
          </a:p>
          <a:p>
            <a:pPr marR="0" lvl="0" algn="just" defTabSz="914400" rtl="0" eaLnBrk="1" fontAlgn="base" latinLnBrk="0" hangingPunct="1">
              <a:lnSpc>
                <a:spcPct val="150000"/>
              </a:lnSpc>
              <a:spcBef>
                <a:spcPct val="0"/>
              </a:spcBef>
              <a:spcAft>
                <a:spcPct val="0"/>
              </a:spcAft>
              <a:buClrTx/>
              <a:buSzTx/>
              <a:tabLst/>
              <a:defRPr/>
            </a:pPr>
            <a:r>
              <a:rPr lang="it-IT" altLang="it-IT" sz="1600" dirty="0">
                <a:solidFill>
                  <a:prstClr val="black"/>
                </a:solidFill>
              </a:rPr>
              <a:t>      SAPERE                              conoscenza;</a:t>
            </a:r>
          </a:p>
          <a:p>
            <a:pPr marR="0" lvl="0" algn="just" defTabSz="914400" rtl="0" eaLnBrk="1" fontAlgn="base" latinLnBrk="0" hangingPunct="1">
              <a:lnSpc>
                <a:spcPct val="150000"/>
              </a:lnSpc>
              <a:spcBef>
                <a:spcPct val="0"/>
              </a:spcBef>
              <a:spcAft>
                <a:spcPct val="0"/>
              </a:spcAft>
              <a:buClrTx/>
              <a:buSzTx/>
              <a:tabLst/>
              <a:defRPr/>
            </a:pPr>
            <a:endParaRPr lang="it-IT" altLang="it-IT" sz="1600" dirty="0">
              <a:solidFill>
                <a:prstClr val="black"/>
              </a:solidFill>
            </a:endParaRPr>
          </a:p>
          <a:p>
            <a:pPr marR="0" lvl="0" algn="just" defTabSz="914400" rtl="0" eaLnBrk="1" fontAlgn="base" latinLnBrk="0" hangingPunct="1">
              <a:lnSpc>
                <a:spcPct val="150000"/>
              </a:lnSpc>
              <a:spcBef>
                <a:spcPct val="0"/>
              </a:spcBef>
              <a:spcAft>
                <a:spcPct val="0"/>
              </a:spcAft>
              <a:buClrTx/>
              <a:buSzTx/>
              <a:tabLst/>
              <a:defRPr/>
            </a:pPr>
            <a:r>
              <a:rPr lang="it-IT" altLang="it-IT" sz="1600" dirty="0">
                <a:solidFill>
                  <a:prstClr val="black"/>
                </a:solidFill>
              </a:rPr>
              <a:t>   SAPER FARE                         livello di conoscenza e quindi abilità;</a:t>
            </a:r>
          </a:p>
          <a:p>
            <a:pPr marR="0" lvl="0" algn="just" defTabSz="914400" rtl="0" eaLnBrk="1" fontAlgn="base" latinLnBrk="0" hangingPunct="1">
              <a:lnSpc>
                <a:spcPct val="150000"/>
              </a:lnSpc>
              <a:spcBef>
                <a:spcPct val="0"/>
              </a:spcBef>
              <a:spcAft>
                <a:spcPct val="0"/>
              </a:spcAft>
              <a:buClrTx/>
              <a:buSzTx/>
              <a:tabLst/>
              <a:defRPr/>
            </a:pPr>
            <a:endParaRPr lang="it-IT" altLang="it-IT" sz="1600" dirty="0">
              <a:solidFill>
                <a:prstClr val="black"/>
              </a:solidFill>
            </a:endParaRPr>
          </a:p>
          <a:p>
            <a:pPr marR="0" lvl="0" algn="just" defTabSz="914400" rtl="0" eaLnBrk="1" fontAlgn="base" latinLnBrk="0" hangingPunct="1">
              <a:lnSpc>
                <a:spcPct val="150000"/>
              </a:lnSpc>
              <a:spcBef>
                <a:spcPct val="0"/>
              </a:spcBef>
              <a:spcAft>
                <a:spcPct val="0"/>
              </a:spcAft>
              <a:buClrTx/>
              <a:buSzTx/>
              <a:tabLst/>
              <a:defRPr/>
            </a:pPr>
            <a:r>
              <a:rPr lang="it-IT" altLang="it-IT" sz="1600" dirty="0">
                <a:solidFill>
                  <a:prstClr val="black"/>
                </a:solidFill>
              </a:rPr>
              <a:t>SAPER </a:t>
            </a:r>
            <a:r>
              <a:rPr lang="it-IT" altLang="it-IT" sz="1600">
                <a:solidFill>
                  <a:prstClr val="black"/>
                </a:solidFill>
              </a:rPr>
              <a:t>ESSERE                      </a:t>
            </a:r>
            <a:r>
              <a:rPr lang="it-IT" altLang="it-IT" sz="1600" smtClean="0">
                <a:solidFill>
                  <a:prstClr val="black"/>
                </a:solidFill>
              </a:rPr>
              <a:t>competenza-generalizzare </a:t>
            </a:r>
            <a:r>
              <a:rPr lang="it-IT" altLang="it-IT" sz="1600" dirty="0">
                <a:solidFill>
                  <a:prstClr val="black"/>
                </a:solidFill>
              </a:rPr>
              <a:t>in altri contesti le conoscenze</a:t>
            </a:r>
          </a:p>
          <a:p>
            <a:pPr marR="0" lvl="0" algn="just" defTabSz="914400" rtl="0" eaLnBrk="1" fontAlgn="base" latinLnBrk="0" hangingPunct="1">
              <a:lnSpc>
                <a:spcPct val="150000"/>
              </a:lnSpc>
              <a:spcBef>
                <a:spcPct val="0"/>
              </a:spcBef>
              <a:spcAft>
                <a:spcPct val="0"/>
              </a:spcAft>
              <a:buClrTx/>
              <a:buSzTx/>
              <a:tabLst/>
              <a:defRPr/>
            </a:pPr>
            <a:r>
              <a:rPr lang="it-IT" altLang="it-IT" sz="1600" dirty="0">
                <a:solidFill>
                  <a:prstClr val="black"/>
                </a:solidFill>
              </a:rPr>
              <a:t>                                                 acquisite;</a:t>
            </a:r>
          </a:p>
          <a:p>
            <a:pPr marR="0" lvl="0" algn="just" defTabSz="914400" rtl="0" eaLnBrk="1" fontAlgn="base" latinLnBrk="0" hangingPunct="1">
              <a:lnSpc>
                <a:spcPct val="150000"/>
              </a:lnSpc>
              <a:spcBef>
                <a:spcPct val="0"/>
              </a:spcBef>
              <a:spcAft>
                <a:spcPct val="0"/>
              </a:spcAft>
              <a:buClrTx/>
              <a:buSzTx/>
              <a:tabLst/>
              <a:defRPr/>
            </a:pPr>
            <a:endParaRPr lang="it-IT" altLang="it-IT" sz="1600" dirty="0">
              <a:solidFill>
                <a:prstClr val="black"/>
              </a:solidFill>
            </a:endParaRPr>
          </a:p>
          <a:p>
            <a:pPr marL="0" marR="0" lvl="0" indent="0" algn="just" defTabSz="914400" rtl="0" eaLnBrk="1" fontAlgn="base" latinLnBrk="0" hangingPunct="1">
              <a:lnSpc>
                <a:spcPct val="150000"/>
              </a:lnSpc>
              <a:spcBef>
                <a:spcPct val="0"/>
              </a:spcBef>
              <a:spcAft>
                <a:spcPct val="0"/>
              </a:spcAft>
              <a:buClrTx/>
              <a:buSzTx/>
              <a:buFontTx/>
              <a:buNone/>
              <a:tabLst/>
              <a:defRPr/>
            </a:pPr>
            <a:endParaRPr lang="it-IT" altLang="it-IT" sz="1600" dirty="0">
              <a:solidFill>
                <a:prstClr val="black"/>
              </a:solidFill>
            </a:endParaRPr>
          </a:p>
          <a:p>
            <a:pPr marL="342900" marR="0" lvl="0" indent="-342900" algn="just" defTabSz="914400" rtl="0" eaLnBrk="1" fontAlgn="base" latinLnBrk="0" hangingPunct="1">
              <a:spcBef>
                <a:spcPct val="0"/>
              </a:spcBef>
              <a:spcAft>
                <a:spcPct val="0"/>
              </a:spcAft>
              <a:buClrTx/>
              <a:buSzTx/>
              <a:buFont typeface="+mj-lt"/>
              <a:buAutoNum type="arabicPeriod"/>
              <a:tabLst/>
              <a:defRPr/>
            </a:pPr>
            <a:endParaRPr lang="it-IT" altLang="it-IT" sz="1600" dirty="0">
              <a:solidFill>
                <a:prstClr val="black"/>
              </a:solidFill>
            </a:endParaRPr>
          </a:p>
          <a:p>
            <a:pPr marL="0" marR="0" lvl="0" indent="0" algn="just" defTabSz="914400" rtl="0" eaLnBrk="1" fontAlgn="base" latinLnBrk="0" hangingPunct="1">
              <a:spcBef>
                <a:spcPct val="0"/>
              </a:spcBef>
              <a:spcAft>
                <a:spcPct val="0"/>
              </a:spcAft>
              <a:buClrTx/>
              <a:buSzTx/>
              <a:buFontTx/>
              <a:buNone/>
              <a:tabLst/>
              <a:defRPr/>
            </a:pPr>
            <a:endParaRPr lang="it-IT" altLang="it-IT" sz="1600" dirty="0">
              <a:solidFill>
                <a:prstClr val="black"/>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 name="Freccia a destra 1">
            <a:extLst>
              <a:ext uri="{FF2B5EF4-FFF2-40B4-BE49-F238E27FC236}">
                <a16:creationId xmlns="" xmlns:a16="http://schemas.microsoft.com/office/drawing/2014/main" id="{2C82CBAD-801F-4E48-8595-9DA5CFAAAE23}"/>
              </a:ext>
            </a:extLst>
          </p:cNvPr>
          <p:cNvSpPr/>
          <p:nvPr/>
        </p:nvSpPr>
        <p:spPr>
          <a:xfrm>
            <a:off x="2339752" y="3135452"/>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a:extLst>
              <a:ext uri="{FF2B5EF4-FFF2-40B4-BE49-F238E27FC236}">
                <a16:creationId xmlns="" xmlns:a16="http://schemas.microsoft.com/office/drawing/2014/main" id="{31B758EF-1E4A-43AB-8D35-FC793CE647A7}"/>
              </a:ext>
            </a:extLst>
          </p:cNvPr>
          <p:cNvSpPr/>
          <p:nvPr/>
        </p:nvSpPr>
        <p:spPr>
          <a:xfrm>
            <a:off x="2339752" y="3844844"/>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a destra 8">
            <a:extLst>
              <a:ext uri="{FF2B5EF4-FFF2-40B4-BE49-F238E27FC236}">
                <a16:creationId xmlns="" xmlns:a16="http://schemas.microsoft.com/office/drawing/2014/main" id="{B7F82D18-A231-49FD-BBFB-F062AA2A7E10}"/>
              </a:ext>
            </a:extLst>
          </p:cNvPr>
          <p:cNvSpPr/>
          <p:nvPr/>
        </p:nvSpPr>
        <p:spPr>
          <a:xfrm flipV="1">
            <a:off x="2339752" y="4547522"/>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29533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660200" y="1480658"/>
            <a:ext cx="8144520" cy="460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b="1" dirty="0">
                <a:solidFill>
                  <a:prstClr val="black"/>
                </a:solidFill>
              </a:rPr>
              <a:t>Cos’è la Pedagogia</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b="1"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b="1" dirty="0">
                <a:solidFill>
                  <a:prstClr val="black"/>
                </a:solidFill>
              </a:rPr>
              <a:t>Dal greco:</a:t>
            </a:r>
          </a:p>
          <a:p>
            <a:pPr marL="756285" lvl="1" indent="-286385">
              <a:lnSpc>
                <a:spcPct val="100000"/>
              </a:lnSpc>
              <a:spcBef>
                <a:spcPts val="300"/>
              </a:spcBef>
              <a:buFont typeface="Arial"/>
              <a:buChar char="–"/>
              <a:tabLst>
                <a:tab pos="756920" algn="l"/>
              </a:tabLst>
            </a:pPr>
            <a:r>
              <a:rPr lang="it-IT" sz="2800" spc="10" dirty="0">
                <a:solidFill>
                  <a:srgbClr val="00B04F"/>
                </a:solidFill>
                <a:latin typeface="Calibri"/>
                <a:cs typeface="Calibri"/>
              </a:rPr>
              <a:t> </a:t>
            </a:r>
            <a:r>
              <a:rPr lang="it-IT" sz="2400" spc="10" dirty="0" err="1">
                <a:solidFill>
                  <a:srgbClr val="00B050"/>
                </a:solidFill>
                <a:latin typeface="Calibri"/>
                <a:cs typeface="Calibri"/>
              </a:rPr>
              <a:t>paidos</a:t>
            </a:r>
            <a:r>
              <a:rPr lang="it-IT" sz="2400" spc="10" dirty="0">
                <a:solidFill>
                  <a:srgbClr val="00B04F"/>
                </a:solidFill>
                <a:latin typeface="Calibri"/>
                <a:cs typeface="Calibri"/>
              </a:rPr>
              <a:t>  </a:t>
            </a:r>
            <a:r>
              <a:rPr lang="it-IT" sz="2400" i="1" spc="-10" dirty="0">
                <a:latin typeface="Calibri"/>
                <a:cs typeface="Calibri"/>
              </a:rPr>
              <a:t>(fanciullo)</a:t>
            </a:r>
            <a:endParaRPr lang="it-IT" sz="2400" dirty="0">
              <a:latin typeface="Calibri"/>
              <a:cs typeface="Calibri"/>
            </a:endParaRPr>
          </a:p>
          <a:p>
            <a:pPr marL="756285" marR="894715" lvl="1" indent="-286385">
              <a:lnSpc>
                <a:spcPts val="3020"/>
              </a:lnSpc>
              <a:spcBef>
                <a:spcPts val="720"/>
              </a:spcBef>
              <a:buFont typeface="Arial"/>
              <a:buChar char="–"/>
              <a:tabLst>
                <a:tab pos="756920" algn="l"/>
              </a:tabLst>
            </a:pPr>
            <a:r>
              <a:rPr lang="it-IT" sz="2400" spc="5" dirty="0" smtClean="0">
                <a:solidFill>
                  <a:srgbClr val="00B04F"/>
                </a:solidFill>
                <a:latin typeface="Calibri"/>
                <a:cs typeface="Calibri"/>
              </a:rPr>
              <a:t> </a:t>
            </a:r>
            <a:r>
              <a:rPr lang="it-IT" sz="2400" spc="5" dirty="0">
                <a:solidFill>
                  <a:srgbClr val="00B050"/>
                </a:solidFill>
                <a:latin typeface="Calibri"/>
                <a:cs typeface="Calibri"/>
              </a:rPr>
              <a:t>ago</a:t>
            </a:r>
            <a:r>
              <a:rPr lang="it-IT" sz="2400" spc="5" dirty="0">
                <a:solidFill>
                  <a:srgbClr val="00B04F"/>
                </a:solidFill>
                <a:latin typeface="Calibri"/>
                <a:cs typeface="Calibri"/>
              </a:rPr>
              <a:t>  </a:t>
            </a:r>
            <a:r>
              <a:rPr lang="it-IT" sz="2400" i="1" spc="-5" dirty="0">
                <a:latin typeface="Calibri"/>
                <a:cs typeface="Calibri"/>
              </a:rPr>
              <a:t>(conduco)</a:t>
            </a:r>
            <a:endParaRPr lang="it-IT" sz="2400" dirty="0">
              <a:latin typeface="Calibri"/>
              <a:cs typeface="Calibri"/>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sz="1600" b="1"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La pedagogia è la scienza che riflette sull’educazione e ci dice come si deve educare.</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dirty="0" smtClean="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L’educazione è un fatto, almeno per l’uomo i nuovi nati devono percorrere un periodo di sviluppo, l’età evolutiva, nel quale devono acquisire dei comportamenti che alla nascita sono inesistenti: devono imparare a controllare il proprio organismo, a camminare, a parlare, ad usare oggetti, a rispettare regole di vita comune; devono divenire gli eredi della cultura e della tradizione della civiltà che li ha preceduti.</a:t>
            </a:r>
            <a:endParaRPr kumimoji="0" lang="it-IT" altLang="it-IT" i="0" u="none" strike="noStrike" kern="120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385394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660200" y="1471727"/>
            <a:ext cx="814452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C’è chi ha identificato pedagogia ed educazione ma è necessario fare una distinzione. Prima viene l’educazione, poi la Pedagogia. E’ impossibile stabilire quando sia cominciata l’educazione, è possibile stabilire la nascita della Pedagogia.</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L’educazione ha un momento iniziale in cui si educa senza la minima riflessione su di essa, senza consapevolezza; l’uomo sin dalle caverne faceva educazione ma non lo sapeva.</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Quando insegnava ai figli a tuffarsi in mare, ad arrampicarsi sugli alberi, a rispettare la madre ed i vecchi, già svolgeva attività educativa. Abilità fisiche e manuali, rispetto per gli altri uomini, apprendimento di nozioni semplici del vivere erano educazione. Ma nessuno affermerà che qui c’era già una pedagogia, cioè una riflessione su questi fatti, una loro interpretazione, un loro studio sistematico.</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it-IT" altLang="it-IT" i="0" u="none" strike="noStrike" kern="120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2177721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67544" y="1268760"/>
            <a:ext cx="814452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just" eaLnBrk="1" hangingPunct="1">
              <a:defRPr/>
            </a:pPr>
            <a:r>
              <a:rPr lang="it-IT" altLang="it-IT" b="1" dirty="0">
                <a:solidFill>
                  <a:prstClr val="black"/>
                </a:solidFill>
              </a:rPr>
              <a:t>All’interno della Pedagogia individuiamo due livelli:</a:t>
            </a:r>
          </a:p>
          <a:p>
            <a:pPr lvl="0" algn="just" eaLnBrk="1" hangingPunct="1">
              <a:defRPr/>
            </a:pPr>
            <a:endParaRPr lang="it-IT" altLang="it-IT" sz="1600" b="1" dirty="0">
              <a:solidFill>
                <a:prstClr val="black"/>
              </a:solidFill>
            </a:endParaRPr>
          </a:p>
          <a:p>
            <a:pPr marL="285750" lvl="0" indent="-285750" algn="just" eaLnBrk="1" hangingPunct="1">
              <a:buFont typeface="Arial" panose="020B0604020202020204" pitchFamily="34" charset="0"/>
              <a:buChar char="•"/>
              <a:defRPr/>
            </a:pPr>
            <a:r>
              <a:rPr lang="it-IT" altLang="it-IT" sz="2000" b="1" dirty="0">
                <a:solidFill>
                  <a:srgbClr val="0000FF"/>
                </a:solidFill>
              </a:rPr>
              <a:t>Livello scientifico </a:t>
            </a:r>
          </a:p>
          <a:p>
            <a:pPr marL="285750" lvl="0" indent="-285750" algn="just" eaLnBrk="1" hangingPunct="1">
              <a:buFont typeface="Arial" panose="020B0604020202020204" pitchFamily="34" charset="0"/>
              <a:buChar char="•"/>
              <a:defRPr/>
            </a:pPr>
            <a:endParaRPr lang="it-IT" altLang="it-IT" sz="2000" b="1" dirty="0">
              <a:solidFill>
                <a:srgbClr val="0000FF"/>
              </a:solidFill>
            </a:endParaRPr>
          </a:p>
          <a:p>
            <a:pPr marL="285750" lvl="0" indent="-285750" algn="just" eaLnBrk="1" hangingPunct="1">
              <a:buFont typeface="Arial" panose="020B0604020202020204" pitchFamily="34" charset="0"/>
              <a:buChar char="•"/>
              <a:defRPr/>
            </a:pPr>
            <a:r>
              <a:rPr lang="it-IT" altLang="it-IT" sz="2000" b="1" dirty="0">
                <a:solidFill>
                  <a:srgbClr val="0000FF"/>
                </a:solidFill>
              </a:rPr>
              <a:t>Livello filosofico </a:t>
            </a:r>
          </a:p>
          <a:p>
            <a:pPr lvl="0" algn="just" eaLnBrk="1" hangingPunct="1">
              <a:defRPr/>
            </a:pPr>
            <a:endParaRPr lang="it-IT" altLang="it-IT" b="1" dirty="0" smtClean="0">
              <a:solidFill>
                <a:srgbClr val="0000FF"/>
              </a:solidFill>
            </a:endParaRPr>
          </a:p>
          <a:p>
            <a:pPr lvl="0" algn="just" eaLnBrk="1" hangingPunct="1">
              <a:defRPr/>
            </a:pPr>
            <a:endParaRPr lang="it-IT" altLang="it-IT" b="1" dirty="0" smtClean="0">
              <a:solidFill>
                <a:srgbClr val="0000FF"/>
              </a:solidFill>
            </a:endParaRPr>
          </a:p>
          <a:p>
            <a:pPr lvl="0" algn="just" eaLnBrk="1" hangingPunct="1">
              <a:defRPr/>
            </a:pPr>
            <a:r>
              <a:rPr lang="it-IT" altLang="it-IT" b="1" dirty="0" smtClean="0">
                <a:solidFill>
                  <a:srgbClr val="0000FF"/>
                </a:solidFill>
              </a:rPr>
              <a:t>Il </a:t>
            </a:r>
            <a:r>
              <a:rPr lang="it-IT" altLang="it-IT" b="1" dirty="0">
                <a:solidFill>
                  <a:srgbClr val="0000FF"/>
                </a:solidFill>
              </a:rPr>
              <a:t>livello </a:t>
            </a:r>
            <a:r>
              <a:rPr lang="it-IT" altLang="it-IT" b="1" dirty="0" smtClean="0">
                <a:solidFill>
                  <a:srgbClr val="0000FF"/>
                </a:solidFill>
              </a:rPr>
              <a:t>scientifico:</a:t>
            </a:r>
            <a:endParaRPr lang="it-IT" altLang="it-IT" b="1" dirty="0" smtClean="0">
              <a:solidFill>
                <a:srgbClr val="0000FF"/>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riguarda la ricognizione dei fatti, li individua e li fissa (storia dell’educazione); nello stesso tempo evidenzia gli elementi che favoriscono l’azione educativa(didattica e metodologia).  </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sz="1600" b="1" dirty="0" smtClean="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b="1" dirty="0" smtClean="0">
                <a:solidFill>
                  <a:srgbClr val="0000FF"/>
                </a:solidFill>
              </a:rPr>
              <a:t>Il livello filosofico:</a:t>
            </a:r>
            <a:endParaRPr lang="it-IT" altLang="it-IT" b="1" dirty="0" smtClean="0">
              <a:solidFill>
                <a:srgbClr val="FF0000"/>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t>riguarda i problemi dell’educazione visti da una prospettiva totale: quale meta si può attribuire al progresso educativo dell’uomo? Si educano solo gli uomini o anche altri enti, super-umani? </a:t>
            </a:r>
            <a:endParaRPr lang="it-IT" altLang="it-IT" dirty="0"/>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La libertà di cui si parla tanto in Pedagogia è reale o è un’illusione?</a:t>
            </a:r>
            <a:endParaRPr lang="it-IT" altLang="it-IT" dirty="0">
              <a:solidFill>
                <a:prstClr val="black"/>
              </a:solidFill>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it-IT" altLang="it-IT" sz="2000" b="1" dirty="0">
              <a:solidFill>
                <a:srgbClr val="0000FF"/>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01282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947</TotalTime>
  <Words>1702</Words>
  <Application>Microsoft Office PowerPoint</Application>
  <PresentationFormat>Presentazione su schermo (4:3)</PresentationFormat>
  <Paragraphs>211</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vector>
  </TitlesOfParts>
  <Company>cofathec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dc:title>
  <dc:creator>lepore</dc:creator>
  <cp:lastModifiedBy>Utente</cp:lastModifiedBy>
  <cp:revision>102</cp:revision>
  <dcterms:created xsi:type="dcterms:W3CDTF">2008-01-28T20:03:17Z</dcterms:created>
  <dcterms:modified xsi:type="dcterms:W3CDTF">2018-01-12T21:51:19Z</dcterms:modified>
</cp:coreProperties>
</file>